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9" r:id="rId2"/>
    <p:sldId id="273" r:id="rId3"/>
    <p:sldId id="323" r:id="rId4"/>
    <p:sldId id="313" r:id="rId5"/>
    <p:sldId id="327" r:id="rId6"/>
    <p:sldId id="307" r:id="rId7"/>
    <p:sldId id="326" r:id="rId8"/>
    <p:sldId id="308" r:id="rId9"/>
    <p:sldId id="330" r:id="rId10"/>
    <p:sldId id="331" r:id="rId11"/>
    <p:sldId id="309" r:id="rId12"/>
    <p:sldId id="310" r:id="rId13"/>
    <p:sldId id="332" r:id="rId14"/>
    <p:sldId id="311" r:id="rId15"/>
    <p:sldId id="312" r:id="rId16"/>
    <p:sldId id="274" r:id="rId17"/>
    <p:sldId id="295" r:id="rId18"/>
    <p:sldId id="286" r:id="rId19"/>
    <p:sldId id="321" r:id="rId20"/>
    <p:sldId id="294" r:id="rId21"/>
    <p:sldId id="287" r:id="rId22"/>
    <p:sldId id="293" r:id="rId23"/>
    <p:sldId id="288" r:id="rId24"/>
    <p:sldId id="317" r:id="rId25"/>
    <p:sldId id="289" r:id="rId26"/>
    <p:sldId id="318" r:id="rId27"/>
    <p:sldId id="314" r:id="rId28"/>
    <p:sldId id="319" r:id="rId29"/>
    <p:sldId id="320" r:id="rId30"/>
    <p:sldId id="315" r:id="rId31"/>
    <p:sldId id="316" r:id="rId32"/>
    <p:sldId id="322" r:id="rId33"/>
    <p:sldId id="306" r:id="rId34"/>
    <p:sldId id="336" r:id="rId35"/>
    <p:sldId id="281" r:id="rId36"/>
    <p:sldId id="275" r:id="rId37"/>
    <p:sldId id="290" r:id="rId38"/>
    <p:sldId id="303" r:id="rId39"/>
    <p:sldId id="304" r:id="rId40"/>
    <p:sldId id="305" r:id="rId41"/>
    <p:sldId id="334" r:id="rId42"/>
    <p:sldId id="335" r:id="rId43"/>
    <p:sldId id="324" r:id="rId44"/>
    <p:sldId id="325" r:id="rId45"/>
  </p:sldIdLst>
  <p:sldSz cx="9144000" cy="6858000" type="screen4x3"/>
  <p:notesSz cx="6954838" cy="9240838"/>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ée Kyser" initials="R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70" d="100"/>
          <a:sy n="70" d="100"/>
        </p:scale>
        <p:origin x="-1954"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dirty="0"/>
          </a:p>
        </p:txBody>
      </p:sp>
      <p:sp>
        <p:nvSpPr>
          <p:cNvPr id="21507"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endParaRPr lang="en-US" dirty="0"/>
          </a:p>
        </p:txBody>
      </p:sp>
      <p:sp>
        <p:nvSpPr>
          <p:cNvPr id="21508"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eaLnBrk="0" hangingPunct="0">
              <a:defRPr sz="1200">
                <a:ea typeface="ＭＳ Ｐゴシック" pitchFamily="48" charset="-128"/>
                <a:cs typeface="+mn-cs"/>
              </a:defRPr>
            </a:lvl1pPr>
          </a:lstStyle>
          <a:p>
            <a:pPr>
              <a:defRPr/>
            </a:pPr>
            <a:endParaRPr lang="en-US" dirty="0"/>
          </a:p>
        </p:txBody>
      </p:sp>
      <p:sp>
        <p:nvSpPr>
          <p:cNvPr id="21509"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eaLnBrk="0" hangingPunct="0">
              <a:defRPr sz="1200">
                <a:ea typeface="ＭＳ Ｐゴシック" pitchFamily="48" charset="-128"/>
                <a:cs typeface="+mn-cs"/>
              </a:defRPr>
            </a:lvl1pPr>
          </a:lstStyle>
          <a:p>
            <a:pPr>
              <a:defRPr/>
            </a:pPr>
            <a:fld id="{63309CE9-D754-43EB-A300-83492D544B9A}" type="slidenum">
              <a:rPr lang="en-US"/>
              <a:pPr>
                <a:defRPr/>
              </a:pPr>
              <a:t>‹#›</a:t>
            </a:fld>
            <a:endParaRPr lang="en-US" dirty="0"/>
          </a:p>
        </p:txBody>
      </p:sp>
    </p:spTree>
    <p:extLst>
      <p:ext uri="{BB962C8B-B14F-4D97-AF65-F5344CB8AC3E}">
        <p14:creationId xmlns:p14="http://schemas.microsoft.com/office/powerpoint/2010/main" val="1820949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eaLnBrk="0" hangingPunct="0">
              <a:defRPr sz="1200">
                <a:ea typeface="ＭＳ Ｐゴシック" pitchFamily="48" charset="-128"/>
                <a:cs typeface="+mn-cs"/>
              </a:defRPr>
            </a:lvl1pPr>
          </a:lstStyle>
          <a:p>
            <a:pPr>
              <a:defRPr/>
            </a:pPr>
            <a:endParaRPr lang="en-US" dirty="0"/>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eaLnBrk="0" hangingPunct="0">
              <a:defRPr sz="1200">
                <a:ea typeface="ＭＳ Ｐゴシック" pitchFamily="48" charset="-128"/>
                <a:cs typeface="+mn-cs"/>
              </a:defRPr>
            </a:lvl1pPr>
          </a:lstStyle>
          <a:p>
            <a:pPr>
              <a:defRPr/>
            </a:pPr>
            <a:fld id="{E2492EEB-F1F7-4E3F-B882-2FE06BA971CF}"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eaLnBrk="0" hangingPunct="0">
              <a:defRPr sz="1200">
                <a:ea typeface="ＭＳ Ｐゴシック" pitchFamily="48" charset="-128"/>
                <a:cs typeface="+mn-cs"/>
              </a:defRPr>
            </a:lvl1pPr>
          </a:lstStyle>
          <a:p>
            <a:pPr>
              <a:defRPr/>
            </a:pPr>
            <a:endParaRPr lang="en-US" dirty="0"/>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eaLnBrk="0" hangingPunct="0">
              <a:defRPr sz="1200">
                <a:ea typeface="ＭＳ Ｐゴシック" pitchFamily="48" charset="-128"/>
                <a:cs typeface="+mn-cs"/>
              </a:defRPr>
            </a:lvl1pPr>
          </a:lstStyle>
          <a:p>
            <a:pPr>
              <a:defRPr/>
            </a:pPr>
            <a:fld id="{EB3C3064-AFCF-425E-AE86-11E65695507D}" type="slidenum">
              <a:rPr lang="en-US"/>
              <a:pPr>
                <a:defRPr/>
              </a:pPr>
              <a:t>‹#›</a:t>
            </a:fld>
            <a:endParaRPr lang="en-US" dirty="0"/>
          </a:p>
        </p:txBody>
      </p:sp>
    </p:spTree>
    <p:extLst>
      <p:ext uri="{BB962C8B-B14F-4D97-AF65-F5344CB8AC3E}">
        <p14:creationId xmlns:p14="http://schemas.microsoft.com/office/powerpoint/2010/main" val="1514358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next few slides illustrate the increased readability stemming from the changes we have discussed.  The original writings are from actual reports. </a:t>
            </a:r>
          </a:p>
          <a:p>
            <a:r>
              <a:rPr lang="en-US" sz="1200" kern="1200" dirty="0" smtClean="0">
                <a:solidFill>
                  <a:schemeClr val="tx1"/>
                </a:solidFill>
                <a:effectLst/>
                <a:latin typeface="+mn-lt"/>
                <a:ea typeface="+mn-ea"/>
                <a:cs typeface="+mn-cs"/>
              </a:rPr>
              <a:t>Use the fewest words to describe the procedure and the result.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changes result in a shorter description of the adjustment, without losing the detail.</a:t>
            </a:r>
          </a:p>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17</a:t>
            </a:fld>
            <a:endParaRPr lang="en-US" dirty="0"/>
          </a:p>
        </p:txBody>
      </p:sp>
    </p:spTree>
    <p:extLst>
      <p:ext uri="{BB962C8B-B14F-4D97-AF65-F5344CB8AC3E}">
        <p14:creationId xmlns:p14="http://schemas.microsoft.com/office/powerpoint/2010/main" val="356203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Avoid repeating information that is detailed in another section. </a:t>
            </a:r>
          </a:p>
          <a:p>
            <a:r>
              <a:rPr lang="en-US" sz="1200" kern="1200" dirty="0" smtClean="0">
                <a:solidFill>
                  <a:schemeClr val="tx1"/>
                </a:solidFill>
                <a:effectLst/>
                <a:latin typeface="+mn-lt"/>
                <a:ea typeface="+mn-ea"/>
                <a:cs typeface="+mn-cs"/>
              </a:rPr>
              <a:t>If you use terms like “as detailed in another section” with a description of the details, the passage can probably be removed.  </a:t>
            </a:r>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27</a:t>
            </a:fld>
            <a:endParaRPr lang="en-US" dirty="0"/>
          </a:p>
        </p:txBody>
      </p:sp>
    </p:spTree>
    <p:extLst>
      <p:ext uri="{BB962C8B-B14F-4D97-AF65-F5344CB8AC3E}">
        <p14:creationId xmlns:p14="http://schemas.microsoft.com/office/powerpoint/2010/main" val="2988611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30</a:t>
            </a:fld>
            <a:endParaRPr lang="en-US" dirty="0"/>
          </a:p>
        </p:txBody>
      </p:sp>
    </p:spTree>
    <p:extLst>
      <p:ext uri="{BB962C8B-B14F-4D97-AF65-F5344CB8AC3E}">
        <p14:creationId xmlns:p14="http://schemas.microsoft.com/office/powerpoint/2010/main" val="2358750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4</a:t>
            </a:fld>
            <a:endParaRPr lang="en-US" dirty="0"/>
          </a:p>
        </p:txBody>
      </p:sp>
    </p:spTree>
    <p:extLst>
      <p:ext uri="{BB962C8B-B14F-4D97-AF65-F5344CB8AC3E}">
        <p14:creationId xmlns:p14="http://schemas.microsoft.com/office/powerpoint/2010/main" val="1926773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33</a:t>
            </a:fld>
            <a:endParaRPr lang="en-US" dirty="0"/>
          </a:p>
        </p:txBody>
      </p:sp>
    </p:spTree>
    <p:extLst>
      <p:ext uri="{BB962C8B-B14F-4D97-AF65-F5344CB8AC3E}">
        <p14:creationId xmlns:p14="http://schemas.microsoft.com/office/powerpoint/2010/main" val="3326380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is just a part of the form…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34</a:t>
            </a:fld>
            <a:endParaRPr lang="en-US" dirty="0"/>
          </a:p>
        </p:txBody>
      </p:sp>
    </p:spTree>
    <p:extLst>
      <p:ext uri="{BB962C8B-B14F-4D97-AF65-F5344CB8AC3E}">
        <p14:creationId xmlns:p14="http://schemas.microsoft.com/office/powerpoint/2010/main" val="3326380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35</a:t>
            </a:fld>
            <a:endParaRPr lang="en-US" dirty="0"/>
          </a:p>
        </p:txBody>
      </p:sp>
    </p:spTree>
    <p:extLst>
      <p:ext uri="{BB962C8B-B14F-4D97-AF65-F5344CB8AC3E}">
        <p14:creationId xmlns:p14="http://schemas.microsoft.com/office/powerpoint/2010/main" val="1572915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36</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37</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 there any value</a:t>
            </a:r>
            <a:r>
              <a:rPr lang="en-US" baseline="0" dirty="0" smtClean="0"/>
              <a:t> in having both? </a:t>
            </a:r>
            <a:r>
              <a:rPr lang="en-US" sz="1200" kern="1200" dirty="0" smtClean="0">
                <a:solidFill>
                  <a:schemeClr val="tx1"/>
                </a:solidFill>
                <a:effectLst/>
                <a:latin typeface="+mn-lt"/>
                <a:ea typeface="+mn-ea"/>
                <a:cs typeface="+mn-cs"/>
              </a:rPr>
              <a:t>What are the advantages and disadvantages of each style? </a:t>
            </a:r>
          </a:p>
          <a:p>
            <a:r>
              <a:rPr lang="en-US" sz="1200" kern="1200" dirty="0" smtClean="0">
                <a:solidFill>
                  <a:schemeClr val="tx1"/>
                </a:solidFill>
                <a:effectLst/>
                <a:latin typeface="+mn-lt"/>
                <a:ea typeface="+mn-ea"/>
                <a:cs typeface="+mn-cs"/>
              </a:rPr>
              <a:t>Does it show more support for audit results?</a:t>
            </a:r>
          </a:p>
          <a:p>
            <a:r>
              <a:rPr lang="en-US" sz="1200" kern="1200" dirty="0" smtClean="0">
                <a:solidFill>
                  <a:schemeClr val="tx1"/>
                </a:solidFill>
                <a:effectLst/>
                <a:latin typeface="+mn-lt"/>
                <a:ea typeface="+mn-ea"/>
                <a:cs typeface="+mn-cs"/>
              </a:rPr>
              <a:t>Is the extra time needed for and additional signature worth the delay?</a:t>
            </a:r>
          </a:p>
          <a:p>
            <a:r>
              <a:rPr lang="en-US" sz="1200" kern="1200" dirty="0" smtClean="0">
                <a:solidFill>
                  <a:schemeClr val="tx1"/>
                </a:solidFill>
                <a:effectLst/>
                <a:latin typeface="+mn-lt"/>
                <a:ea typeface="+mn-ea"/>
                <a:cs typeface="+mn-cs"/>
              </a:rPr>
              <a:t>Would the taxpayer notice?</a:t>
            </a:r>
          </a:p>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40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41</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42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5</a:t>
            </a:fld>
            <a:endParaRPr lang="en-US" dirty="0"/>
          </a:p>
        </p:txBody>
      </p:sp>
    </p:spTree>
    <p:extLst>
      <p:ext uri="{BB962C8B-B14F-4D97-AF65-F5344CB8AC3E}">
        <p14:creationId xmlns:p14="http://schemas.microsoft.com/office/powerpoint/2010/main" val="62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7</a:t>
            </a:fld>
            <a:endParaRPr lang="en-US" dirty="0"/>
          </a:p>
        </p:txBody>
      </p:sp>
    </p:spTree>
    <p:extLst>
      <p:ext uri="{BB962C8B-B14F-4D97-AF65-F5344CB8AC3E}">
        <p14:creationId xmlns:p14="http://schemas.microsoft.com/office/powerpoint/2010/main" val="94930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9</a:t>
            </a:fld>
            <a:endParaRPr lang="en-US" dirty="0"/>
          </a:p>
        </p:txBody>
      </p:sp>
    </p:spTree>
    <p:extLst>
      <p:ext uri="{BB962C8B-B14F-4D97-AF65-F5344CB8AC3E}">
        <p14:creationId xmlns:p14="http://schemas.microsoft.com/office/powerpoint/2010/main" val="94930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B3C3064-AFCF-425E-AE86-11E65695507D}" type="slidenum">
              <a:rPr lang="en-US" smtClean="0"/>
              <a:pPr>
                <a:defRPr/>
              </a:pPr>
              <a:t>10</a:t>
            </a:fld>
            <a:endParaRPr lang="en-US" dirty="0"/>
          </a:p>
        </p:txBody>
      </p:sp>
    </p:spTree>
    <p:extLst>
      <p:ext uri="{BB962C8B-B14F-4D97-AF65-F5344CB8AC3E}">
        <p14:creationId xmlns:p14="http://schemas.microsoft.com/office/powerpoint/2010/main" val="949301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37B04E-F6D8-4609-8BEB-075F4EC93FA3}" type="slidenum">
              <a:rPr lang="en-US"/>
              <a:pPr>
                <a:defRPr/>
              </a:pPr>
              <a:t>‹#›</a:t>
            </a:fld>
            <a:endParaRPr lang="en-US" dirty="0"/>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
            <a:ext cx="20780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80313" y="204788"/>
            <a:ext cx="13954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56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1FAC58-78F8-43A9-84DF-A160F7E07D2C}" type="slidenum">
              <a:rPr lang="en-US"/>
              <a:pPr>
                <a:defRPr/>
              </a:pPr>
              <a:t>‹#›</a:t>
            </a:fld>
            <a:endParaRPr lang="en-US" dirty="0"/>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1726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307FAD3-8C4E-4810-9136-219F4E43CEA2}" type="slidenum">
              <a:rPr lang="en-US"/>
              <a:pPr>
                <a:defRPr/>
              </a:pPr>
              <a:t>‹#›</a:t>
            </a:fld>
            <a:endParaRPr lang="en-US" dirty="0"/>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729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371600"/>
            <a:ext cx="7772400" cy="4378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D553A9-1C3A-4D6B-B560-E6737125781A}" type="slidenum">
              <a:rPr lang="en-US"/>
              <a:pPr>
                <a:defRPr/>
              </a:pPr>
              <a:t>‹#›</a:t>
            </a:fld>
            <a:endParaRPr lang="en-US" dirty="0"/>
          </a:p>
        </p:txBody>
      </p:sp>
      <p:pic>
        <p:nvPicPr>
          <p:cNvPr id="9"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438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5C9160-51FC-4BDD-A1F4-44E7CB40F76D}" type="slidenum">
              <a:rPr lang="en-US"/>
              <a:pPr>
                <a:defRPr/>
              </a:pPr>
              <a:t>‹#›</a:t>
            </a:fld>
            <a:endParaRPr lang="en-US" dirty="0"/>
          </a:p>
        </p:txBody>
      </p:sp>
      <p:pic>
        <p:nvPicPr>
          <p:cNvPr id="7"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947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D1BA49D-7B53-485E-88D3-C730ECC80D6A}" type="slidenum">
              <a:rPr lang="en-US"/>
              <a:pPr>
                <a:defRPr/>
              </a:pPr>
              <a:t>‹#›</a:t>
            </a:fld>
            <a:endParaRPr lang="en-US" dirty="0"/>
          </a:p>
        </p:txBody>
      </p:sp>
      <p:pic>
        <p:nvPicPr>
          <p:cNvPr id="8"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5801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BDB2E69-7E90-47B3-B58E-A6E68F9F25EA}" type="slidenum">
              <a:rPr lang="en-US"/>
              <a:pPr>
                <a:defRPr/>
              </a:pPr>
              <a:t>‹#›</a:t>
            </a:fld>
            <a:endParaRPr lang="en-US" dirty="0"/>
          </a:p>
        </p:txBody>
      </p:sp>
      <p:pic>
        <p:nvPicPr>
          <p:cNvPr id="10"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740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128F0FA-5E6D-4722-88D6-93B8C8137BD8}" type="slidenum">
              <a:rPr lang="en-US"/>
              <a:pPr>
                <a:defRPr/>
              </a:pPr>
              <a:t>‹#›</a:t>
            </a:fld>
            <a:endParaRPr lang="en-US" dirty="0"/>
          </a:p>
        </p:txBody>
      </p:sp>
      <p:pic>
        <p:nvPicPr>
          <p:cNvPr id="6"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501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37381E2-ACC5-4143-98BF-C3E7A93BBE89}" type="slidenum">
              <a:rPr lang="en-US"/>
              <a:pPr>
                <a:defRPr/>
              </a:pPr>
              <a:t>‹#›</a:t>
            </a:fld>
            <a:endParaRPr lang="en-US" dirty="0"/>
          </a:p>
        </p:txBody>
      </p:sp>
      <p:pic>
        <p:nvPicPr>
          <p:cNvPr id="5"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838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3F24C-9C51-4461-A2AB-131F18A87D95}" type="slidenum">
              <a:rPr lang="en-US"/>
              <a:pPr>
                <a:defRPr/>
              </a:pPr>
              <a:t>‹#›</a:t>
            </a:fld>
            <a:endParaRPr lang="en-US" dirty="0"/>
          </a:p>
        </p:txBody>
      </p:sp>
      <p:pic>
        <p:nvPicPr>
          <p:cNvPr id="8"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636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7CBC11-4202-42E4-9B87-5BF3F4A5A71D}" type="slidenum">
              <a:rPr lang="en-US"/>
              <a:pPr>
                <a:defRPr/>
              </a:pPr>
              <a:t>‹#›</a:t>
            </a:fld>
            <a:endParaRPr lang="en-US" dirty="0"/>
          </a:p>
        </p:txBody>
      </p:sp>
      <p:pic>
        <p:nvPicPr>
          <p:cNvPr id="8" name="Picture 2" descr="http://www.irponline.org/resource/resmgr/images/iftatest.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6027738"/>
            <a:ext cx="19050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1150" y="5749925"/>
            <a:ext cx="1212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522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10000"/>
            <a:lum/>
          </a:blip>
          <a:srcRect/>
          <a:stretch>
            <a:fillRect t="-16000" b="-1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48"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48"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48" charset="-128"/>
                <a:cs typeface="+mn-cs"/>
              </a:defRPr>
            </a:lvl1pPr>
          </a:lstStyle>
          <a:p>
            <a:pPr>
              <a:defRPr/>
            </a:pPr>
            <a:fld id="{5C123369-FD66-4B82-9BCD-C8595967DA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48" charset="-128"/>
        </a:defRPr>
      </a:lvl2pPr>
      <a:lvl3pPr algn="ctr" rtl="0" eaLnBrk="1" fontAlgn="base" hangingPunct="1">
        <a:spcBef>
          <a:spcPct val="0"/>
        </a:spcBef>
        <a:spcAft>
          <a:spcPct val="0"/>
        </a:spcAft>
        <a:defRPr sz="4400">
          <a:solidFill>
            <a:schemeClr val="tx2"/>
          </a:solidFill>
          <a:latin typeface="Arial" charset="0"/>
          <a:ea typeface="ＭＳ Ｐゴシック" pitchFamily="48" charset="-128"/>
        </a:defRPr>
      </a:lvl3pPr>
      <a:lvl4pPr algn="ctr" rtl="0" eaLnBrk="1" fontAlgn="base" hangingPunct="1">
        <a:spcBef>
          <a:spcPct val="0"/>
        </a:spcBef>
        <a:spcAft>
          <a:spcPct val="0"/>
        </a:spcAft>
        <a:defRPr sz="4400">
          <a:solidFill>
            <a:schemeClr val="tx2"/>
          </a:solidFill>
          <a:latin typeface="Arial" charset="0"/>
          <a:ea typeface="ＭＳ Ｐゴシック" pitchFamily="48" charset="-128"/>
        </a:defRPr>
      </a:lvl4pPr>
      <a:lvl5pPr algn="ctr" rtl="0" eaLnBrk="1" fontAlgn="base" hangingPunct="1">
        <a:spcBef>
          <a:spcPct val="0"/>
        </a:spcBef>
        <a:spcAft>
          <a:spcPct val="0"/>
        </a:spcAft>
        <a:defRPr sz="4400">
          <a:solidFill>
            <a:schemeClr val="tx2"/>
          </a:solidFill>
          <a:latin typeface="Arial" charset="0"/>
          <a:ea typeface="ＭＳ Ｐゴシック" pitchFamily="48"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4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4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4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71600"/>
            <a:ext cx="7772400" cy="1470025"/>
          </a:xfrm>
        </p:spPr>
        <p:txBody>
          <a:bodyPr/>
          <a:lstStyle/>
          <a:p>
            <a:r>
              <a:rPr lang="en-US" dirty="0" smtClean="0">
                <a:effectLst>
                  <a:outerShdw blurRad="38100" dist="38100" dir="2700000" algn="tl">
                    <a:srgbClr val="000000">
                      <a:alpha val="43137"/>
                    </a:srgbClr>
                  </a:outerShdw>
                </a:effectLst>
              </a:rPr>
              <a:t>REPORT WRITING</a:t>
            </a:r>
          </a:p>
        </p:txBody>
      </p:sp>
      <p:sp>
        <p:nvSpPr>
          <p:cNvPr id="2051" name="Rectangle 3"/>
          <p:cNvSpPr>
            <a:spLocks noGrp="1" noChangeArrowheads="1"/>
          </p:cNvSpPr>
          <p:nvPr>
            <p:ph type="subTitle" idx="1"/>
          </p:nvPr>
        </p:nvSpPr>
        <p:spPr>
          <a:xfrm>
            <a:off x="1344613" y="3048000"/>
            <a:ext cx="6400800" cy="1752600"/>
          </a:xfrm>
        </p:spPr>
        <p:txBody>
          <a:bodyPr/>
          <a:lstStyle/>
          <a:p>
            <a:r>
              <a:rPr lang="en-US" i="1" dirty="0" smtClean="0">
                <a:effectLst>
                  <a:outerShdw blurRad="38100" dist="38100" dir="2700000" algn="tl">
                    <a:srgbClr val="000000">
                      <a:alpha val="43137"/>
                    </a:srgbClr>
                  </a:outerShdw>
                </a:effectLst>
              </a:rPr>
              <a:t>Michael </a:t>
            </a:r>
            <a:r>
              <a:rPr lang="en-US" i="1" dirty="0" err="1" smtClean="0">
                <a:effectLst>
                  <a:outerShdw blurRad="38100" dist="38100" dir="2700000" algn="tl">
                    <a:srgbClr val="000000">
                      <a:alpha val="43137"/>
                    </a:srgbClr>
                  </a:outerShdw>
                </a:effectLst>
              </a:rPr>
              <a:t>Buccola</a:t>
            </a:r>
            <a:r>
              <a:rPr lang="en-US" i="1" dirty="0" smtClean="0">
                <a:effectLst>
                  <a:outerShdw blurRad="38100" dist="38100" dir="2700000" algn="tl">
                    <a:srgbClr val="000000">
                      <a:alpha val="43137"/>
                    </a:srgbClr>
                  </a:outerShdw>
                </a:effectLst>
              </a:rPr>
              <a:t> (IL)</a:t>
            </a:r>
          </a:p>
          <a:p>
            <a:r>
              <a:rPr lang="en-US" i="1" dirty="0">
                <a:effectLst>
                  <a:outerShdw blurRad="38100" dist="38100" dir="2700000" algn="tl">
                    <a:srgbClr val="000000">
                      <a:alpha val="43137"/>
                    </a:srgbClr>
                  </a:outerShdw>
                </a:effectLst>
              </a:rPr>
              <a:t>Renée Kyser (AL)</a:t>
            </a:r>
            <a:endParaRPr lang="en-US" dirty="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Tom </a:t>
            </a:r>
            <a:r>
              <a:rPr lang="en-US" i="1" dirty="0">
                <a:effectLst>
                  <a:outerShdw blurRad="38100" dist="38100" dir="2700000" algn="tl">
                    <a:srgbClr val="000000">
                      <a:alpha val="43137"/>
                    </a:srgbClr>
                  </a:outerShdw>
                </a:effectLst>
              </a:rPr>
              <a:t>Sullivan (IN)</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Example – Concision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1066800"/>
            <a:ext cx="7772400" cy="4876800"/>
          </a:xfrm>
        </p:spPr>
        <p:txBody>
          <a:bodyPr/>
          <a:lstStyle/>
          <a:p>
            <a:pPr marL="0" indent="0">
              <a:buNone/>
            </a:pPr>
            <a:r>
              <a:rPr lang="en-US" sz="3200" kern="1200" dirty="0" smtClean="0">
                <a:effectLst>
                  <a:outerShdw blurRad="38100" dist="38100" dir="2700000" algn="tl">
                    <a:srgbClr val="000000">
                      <a:alpha val="43137"/>
                    </a:srgbClr>
                  </a:outerShdw>
                </a:effectLst>
              </a:rPr>
              <a:t>It is a matter </a:t>
            </a:r>
            <a:r>
              <a:rPr lang="en-US" sz="3200" u="sng" kern="1200" dirty="0" smtClean="0">
                <a:effectLst>
                  <a:outerShdw blurRad="38100" dist="38100" dir="2700000" algn="tl">
                    <a:srgbClr val="000000">
                      <a:alpha val="43137"/>
                    </a:srgbClr>
                  </a:outerShdw>
                </a:effectLst>
              </a:rPr>
              <a:t>of</a:t>
            </a:r>
            <a:r>
              <a:rPr lang="en-US" sz="3200" kern="1200" dirty="0" smtClean="0">
                <a:effectLst>
                  <a:outerShdw blurRad="38100" dist="38100" dir="2700000" algn="tl">
                    <a:srgbClr val="000000">
                      <a:alpha val="43137"/>
                    </a:srgbClr>
                  </a:outerShdw>
                </a:effectLst>
              </a:rPr>
              <a:t> importance </a:t>
            </a:r>
            <a:r>
              <a:rPr lang="en-US" sz="3200" u="sng" kern="1200" dirty="0" smtClean="0">
                <a:effectLst>
                  <a:outerShdw blurRad="38100" dist="38100" dir="2700000" algn="tl">
                    <a:srgbClr val="000000">
                      <a:alpha val="43137"/>
                    </a:srgbClr>
                  </a:outerShdw>
                </a:effectLst>
              </a:rPr>
              <a:t>to</a:t>
            </a:r>
            <a:r>
              <a:rPr lang="en-US" sz="3200" kern="1200" dirty="0" smtClean="0">
                <a:effectLst>
                  <a:outerShdw blurRad="38100" dist="38100" dir="2700000" algn="tl">
                    <a:srgbClr val="000000">
                      <a:alpha val="43137"/>
                    </a:srgbClr>
                  </a:outerShdw>
                </a:effectLst>
              </a:rPr>
              <a:t> the accountability </a:t>
            </a:r>
            <a:r>
              <a:rPr lang="en-US" sz="3200" u="sng" kern="1200" dirty="0" smtClean="0">
                <a:effectLst>
                  <a:outerShdw blurRad="38100" dist="38100" dir="2700000" algn="tl">
                    <a:srgbClr val="000000">
                      <a:alpha val="43137"/>
                    </a:srgbClr>
                  </a:outerShdw>
                </a:effectLst>
              </a:rPr>
              <a:t>of</a:t>
            </a:r>
            <a:r>
              <a:rPr lang="en-US" sz="3200" kern="1200" dirty="0" smtClean="0">
                <a:effectLst>
                  <a:outerShdw blurRad="38100" dist="38100" dir="2700000" algn="tl">
                    <a:srgbClr val="000000">
                      <a:alpha val="43137"/>
                    </a:srgbClr>
                  </a:outerShdw>
                </a:effectLst>
              </a:rPr>
              <a:t> any trucking company </a:t>
            </a:r>
            <a:r>
              <a:rPr lang="en-US" sz="3200" u="sng" kern="1200" dirty="0" smtClean="0">
                <a:effectLst>
                  <a:outerShdw blurRad="38100" dist="38100" dir="2700000" algn="tl">
                    <a:srgbClr val="000000">
                      <a:alpha val="43137"/>
                    </a:srgbClr>
                  </a:outerShdw>
                </a:effectLst>
              </a:rPr>
              <a:t>with</a:t>
            </a:r>
            <a:r>
              <a:rPr lang="en-US" sz="3200" kern="1200" dirty="0" smtClean="0">
                <a:effectLst>
                  <a:outerShdw blurRad="38100" dist="38100" dir="2700000" algn="tl">
                    <a:srgbClr val="000000">
                      <a:alpha val="43137"/>
                    </a:srgbClr>
                  </a:outerShdw>
                </a:effectLst>
              </a:rPr>
              <a:t> a history </a:t>
            </a:r>
            <a:r>
              <a:rPr lang="en-US" sz="3200" u="sng" kern="1200" dirty="0" smtClean="0">
                <a:effectLst>
                  <a:outerShdw blurRad="38100" dist="38100" dir="2700000" algn="tl">
                    <a:srgbClr val="000000">
                      <a:alpha val="43137"/>
                    </a:srgbClr>
                  </a:outerShdw>
                </a:effectLst>
              </a:rPr>
              <a:t>of</a:t>
            </a:r>
            <a:r>
              <a:rPr lang="en-US" sz="3200" kern="1200" dirty="0" smtClean="0">
                <a:effectLst>
                  <a:outerShdw blurRad="38100" dist="38100" dir="2700000" algn="tl">
                    <a:srgbClr val="000000">
                      <a:alpha val="43137"/>
                    </a:srgbClr>
                  </a:outerShdw>
                </a:effectLst>
              </a:rPr>
              <a:t> audit issues that the company avoid implementing the type </a:t>
            </a:r>
            <a:r>
              <a:rPr lang="en-US" sz="3200" u="sng" kern="1200" dirty="0" smtClean="0">
                <a:effectLst>
                  <a:outerShdw blurRad="38100" dist="38100" dir="2700000" algn="tl">
                    <a:srgbClr val="000000">
                      <a:alpha val="43137"/>
                    </a:srgbClr>
                  </a:outerShdw>
                </a:effectLst>
              </a:rPr>
              <a:t>of</a:t>
            </a:r>
            <a:r>
              <a:rPr lang="en-US" sz="3200" kern="1200" dirty="0" smtClean="0">
                <a:effectLst>
                  <a:outerShdw blurRad="38100" dist="38100" dir="2700000" algn="tl">
                    <a:srgbClr val="000000">
                      <a:alpha val="43137"/>
                    </a:srgbClr>
                  </a:outerShdw>
                </a:effectLst>
              </a:rPr>
              <a:t> system that only offers a minimal level </a:t>
            </a:r>
            <a:r>
              <a:rPr lang="en-US" sz="3200" u="sng" kern="1200" dirty="0" smtClean="0">
                <a:effectLst>
                  <a:outerShdw blurRad="38100" dist="38100" dir="2700000" algn="tl">
                    <a:srgbClr val="000000">
                      <a:alpha val="43137"/>
                    </a:srgbClr>
                  </a:outerShdw>
                </a:effectLst>
              </a:rPr>
              <a:t>of</a:t>
            </a:r>
            <a:r>
              <a:rPr lang="en-US" sz="3200" kern="1200" dirty="0" smtClean="0">
                <a:effectLst>
                  <a:outerShdw blurRad="38100" dist="38100" dir="2700000" algn="tl">
                    <a:srgbClr val="000000">
                      <a:alpha val="43137"/>
                    </a:srgbClr>
                  </a:outerShdw>
                </a:effectLst>
              </a:rPr>
              <a:t> reliability.</a:t>
            </a:r>
          </a:p>
          <a:p>
            <a:pPr marL="0" indent="0">
              <a:buNone/>
            </a:pPr>
            <a:endParaRPr lang="en-US" sz="1000" kern="1200" dirty="0">
              <a:effectLst>
                <a:outerShdw blurRad="38100" dist="38100" dir="2700000" algn="tl">
                  <a:srgbClr val="000000">
                    <a:alpha val="43137"/>
                  </a:srgbClr>
                </a:outerShdw>
              </a:effectLst>
            </a:endParaRPr>
          </a:p>
          <a:p>
            <a:pPr marL="0" indent="0">
              <a:buNone/>
            </a:pPr>
            <a:r>
              <a:rPr lang="en-US" sz="3200" kern="1200" dirty="0" smtClean="0">
                <a:solidFill>
                  <a:srgbClr val="FF0000"/>
                </a:solidFill>
                <a:effectLst>
                  <a:outerShdw blurRad="38100" dist="38100" dir="2700000" algn="tl">
                    <a:srgbClr val="000000">
                      <a:alpha val="43137"/>
                    </a:srgbClr>
                  </a:outerShdw>
                </a:effectLst>
              </a:rPr>
              <a:t>Any company with a history of inadequate audit ratings should implement an effective distance/fuel accounting system.</a:t>
            </a:r>
            <a:endParaRPr lang="en-US" sz="3200" kern="1200" dirty="0">
              <a:solidFill>
                <a:srgbClr val="FF0000"/>
              </a:solidFill>
              <a:effectLst>
                <a:outerShdw blurRad="38100" dist="38100" dir="2700000" algn="tl">
                  <a:srgbClr val="000000">
                    <a:alpha val="43137"/>
                  </a:srgbClr>
                </a:outerShdw>
              </a:effectLst>
            </a:endParaRPr>
          </a:p>
          <a:p>
            <a:pPr marL="0" indent="0">
              <a:buNone/>
            </a:pPr>
            <a:endParaRPr lang="en-US" kern="1200"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365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effectLst>
                  <a:outerShdw blurRad="38100" dist="38100" dir="2700000" algn="tl">
                    <a:srgbClr val="000000">
                      <a:alpha val="43137"/>
                    </a:srgbClr>
                  </a:outerShdw>
                </a:effectLst>
              </a:rPr>
              <a:t>Audience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066800"/>
            <a:ext cx="7772400" cy="4530725"/>
          </a:xfrm>
        </p:spPr>
        <p:txBody>
          <a:bodyPr/>
          <a:lstStyle/>
          <a:p>
            <a:r>
              <a:rPr lang="en-US" dirty="0" smtClean="0">
                <a:effectLst>
                  <a:outerShdw blurRad="38100" dist="38100" dir="2700000" algn="tl">
                    <a:srgbClr val="000000">
                      <a:alpha val="43137"/>
                    </a:srgbClr>
                  </a:outerShdw>
                </a:effectLst>
              </a:rPr>
              <a:t>Who will read the report?</a:t>
            </a:r>
          </a:p>
          <a:p>
            <a:r>
              <a:rPr lang="en-US" dirty="0" smtClean="0">
                <a:effectLst>
                  <a:outerShdw blurRad="38100" dist="38100" dir="2700000" algn="tl">
                    <a:srgbClr val="000000">
                      <a:alpha val="43137"/>
                    </a:srgbClr>
                  </a:outerShdw>
                </a:effectLst>
              </a:rPr>
              <a:t>Do they understand the audit process?</a:t>
            </a:r>
          </a:p>
          <a:p>
            <a:r>
              <a:rPr lang="en-US" dirty="0" smtClean="0">
                <a:effectLst>
                  <a:outerShdw blurRad="38100" dist="38100" dir="2700000" algn="tl">
                    <a:srgbClr val="000000">
                      <a:alpha val="43137"/>
                    </a:srgbClr>
                  </a:outerShdw>
                </a:effectLst>
              </a:rPr>
              <a:t>What might they question?</a:t>
            </a:r>
          </a:p>
          <a:p>
            <a:pPr>
              <a:buNone/>
            </a:pPr>
            <a:endParaRPr lang="en-US" dirty="0"/>
          </a:p>
        </p:txBody>
      </p:sp>
      <p:pic>
        <p:nvPicPr>
          <p:cNvPr id="4100" name="Picture 4" descr="C:\Users\renee.kyser\AppData\Local\Microsoft\Windows\Temporary Internet Files\Content.IE5\7FRWNBHN\MP9004485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09168"/>
            <a:ext cx="6472825" cy="3264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Standard Language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295400"/>
            <a:ext cx="4233862" cy="4454525"/>
          </a:xfrm>
        </p:spPr>
        <p:txBody>
          <a:bodyPr/>
          <a:lstStyle/>
          <a:p>
            <a:r>
              <a:rPr lang="en-US" dirty="0" smtClean="0">
                <a:effectLst>
                  <a:outerShdw blurRad="38100" dist="38100" dir="2700000" algn="tl">
                    <a:srgbClr val="000000">
                      <a:alpha val="43137"/>
                    </a:srgbClr>
                  </a:outerShdw>
                </a:effectLst>
              </a:rPr>
              <a:t>Adjustments</a:t>
            </a:r>
          </a:p>
          <a:p>
            <a:r>
              <a:rPr lang="en-US" dirty="0" smtClean="0">
                <a:effectLst>
                  <a:outerShdw blurRad="38100" dist="38100" dir="2700000" algn="tl">
                    <a:srgbClr val="000000">
                      <a:alpha val="43137"/>
                    </a:srgbClr>
                  </a:outerShdw>
                </a:effectLst>
              </a:rPr>
              <a:t>Internal controls</a:t>
            </a:r>
          </a:p>
          <a:p>
            <a:r>
              <a:rPr lang="en-US" dirty="0" smtClean="0">
                <a:effectLst>
                  <a:outerShdw blurRad="38100" dist="38100" dir="2700000" algn="tl">
                    <a:srgbClr val="000000">
                      <a:alpha val="43137"/>
                    </a:srgbClr>
                  </a:outerShdw>
                </a:effectLst>
              </a:rPr>
              <a:t>Audit techniques used</a:t>
            </a:r>
          </a:p>
          <a:p>
            <a:r>
              <a:rPr lang="en-US" dirty="0" smtClean="0">
                <a:effectLst>
                  <a:outerShdw blurRad="38100" dist="38100" dir="2700000" algn="tl">
                    <a:srgbClr val="000000">
                      <a:alpha val="43137"/>
                    </a:srgbClr>
                  </a:outerShdw>
                </a:effectLst>
              </a:rPr>
              <a:t>Recordkeeping requirements</a:t>
            </a:r>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8865">
            <a:off x="4307960" y="1322354"/>
            <a:ext cx="4287825" cy="408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Non-Standard Language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68211" y="1186186"/>
            <a:ext cx="4233862" cy="4454525"/>
          </a:xfrm>
        </p:spPr>
        <p:txBody>
          <a:bodyPr/>
          <a:lstStyle/>
          <a:p>
            <a:r>
              <a:rPr lang="en-US" dirty="0" smtClean="0">
                <a:effectLst>
                  <a:outerShdw blurRad="38100" dist="38100" dir="2700000" algn="tl">
                    <a:srgbClr val="000000">
                      <a:alpha val="43137"/>
                    </a:srgbClr>
                  </a:outerShdw>
                </a:effectLst>
              </a:rPr>
              <a:t>Affected member</a:t>
            </a:r>
          </a:p>
          <a:p>
            <a:r>
              <a:rPr lang="en-US" dirty="0" smtClean="0">
                <a:effectLst>
                  <a:outerShdw blurRad="38100" dist="38100" dir="2700000" algn="tl">
                    <a:srgbClr val="000000">
                      <a:alpha val="43137"/>
                    </a:srgbClr>
                  </a:outerShdw>
                </a:effectLst>
              </a:rPr>
              <a:t>Subsequent to</a:t>
            </a:r>
          </a:p>
          <a:p>
            <a:r>
              <a:rPr lang="en-US" dirty="0" smtClean="0">
                <a:effectLst>
                  <a:outerShdw blurRad="38100" dist="38100" dir="2700000" algn="tl">
                    <a:srgbClr val="000000">
                      <a:alpha val="43137"/>
                    </a:srgbClr>
                  </a:outerShdw>
                </a:effectLst>
              </a:rPr>
              <a:t>Auditor judgmentally chose</a:t>
            </a:r>
          </a:p>
          <a:p>
            <a:r>
              <a:rPr lang="en-US" dirty="0" smtClean="0">
                <a:effectLst>
                  <a:outerShdw blurRad="38100" dist="38100" dir="2700000" algn="tl">
                    <a:srgbClr val="000000">
                      <a:alpha val="43137"/>
                    </a:srgbClr>
                  </a:outerShdw>
                </a:effectLst>
              </a:rPr>
              <a:t>The look back period</a:t>
            </a:r>
          </a:p>
          <a:p>
            <a:r>
              <a:rPr lang="en-US" dirty="0" smtClean="0">
                <a:effectLst>
                  <a:outerShdw blurRad="38100" dist="38100" dir="2700000" algn="tl">
                    <a:srgbClr val="000000">
                      <a:alpha val="43137"/>
                    </a:srgbClr>
                  </a:outerShdw>
                </a:effectLst>
              </a:rPr>
              <a:t>Extrapolation</a:t>
            </a:r>
          </a:p>
          <a:p>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078086">
            <a:off x="-36698" y="1824470"/>
            <a:ext cx="4836945" cy="3258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859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Avoid Repetition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066800"/>
            <a:ext cx="7772400" cy="4683125"/>
          </a:xfrm>
        </p:spPr>
        <p:txBody>
          <a:bodyPr/>
          <a:lstStyle/>
          <a:p>
            <a:pPr>
              <a:buNone/>
            </a:pPr>
            <a:r>
              <a:rPr lang="en-US" dirty="0" smtClean="0">
                <a:effectLst>
                  <a:outerShdw blurRad="38100" dist="38100" dir="2700000" algn="tl">
                    <a:srgbClr val="000000">
                      <a:alpha val="43137"/>
                    </a:srgbClr>
                  </a:outerShdw>
                </a:effectLst>
              </a:rPr>
              <a:t>Say it once, make it clear, move on.</a:t>
            </a:r>
          </a:p>
          <a:p>
            <a:pPr>
              <a:buNone/>
            </a:pPr>
            <a:endParaRPr lang="en-US" dirty="0" smtClean="0">
              <a:effectLst>
                <a:outerShdw blurRad="38100" dist="38100" dir="2700000" algn="tl">
                  <a:srgbClr val="000000">
                    <a:alpha val="43137"/>
                  </a:srgbClr>
                </a:outerShdw>
              </a:effectLst>
            </a:endParaRPr>
          </a:p>
          <a:p>
            <a:pPr algn="r"/>
            <a:r>
              <a:rPr lang="en-US" dirty="0" smtClean="0">
                <a:effectLst>
                  <a:outerShdw blurRad="38100" dist="38100" dir="2700000" algn="tl">
                    <a:srgbClr val="000000">
                      <a:alpha val="43137"/>
                    </a:srgbClr>
                  </a:outerShdw>
                </a:effectLst>
              </a:rPr>
              <a:t>Subheadings</a:t>
            </a:r>
          </a:p>
          <a:p>
            <a:pPr algn="r"/>
            <a:r>
              <a:rPr lang="en-US" dirty="0" smtClean="0">
                <a:effectLst>
                  <a:outerShdw blurRad="38100" dist="38100" dir="2700000" algn="tl">
                    <a:srgbClr val="000000">
                      <a:alpha val="43137"/>
                    </a:srgbClr>
                  </a:outerShdw>
                </a:effectLst>
              </a:rPr>
              <a:t>Report sections</a:t>
            </a:r>
          </a:p>
          <a:p>
            <a:pPr algn="r"/>
            <a:r>
              <a:rPr lang="en-US" dirty="0" smtClean="0">
                <a:effectLst>
                  <a:outerShdw blurRad="38100" dist="38100" dir="2700000" algn="tl">
                    <a:srgbClr val="000000">
                      <a:alpha val="43137"/>
                    </a:srgbClr>
                  </a:outerShdw>
                </a:effectLst>
              </a:rPr>
              <a:t>Combine sentences</a:t>
            </a:r>
            <a:endParaRPr lang="en-US"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9695">
            <a:off x="908184" y="1870816"/>
            <a:ext cx="3276600" cy="398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Use White Space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161788"/>
            <a:ext cx="4724400" cy="4378325"/>
          </a:xfrm>
        </p:spPr>
        <p:txBody>
          <a:bodyPr wrap="square"/>
          <a:lstStyle/>
          <a:p>
            <a:pPr>
              <a:buNone/>
            </a:pPr>
            <a:endParaRPr lang="en-US" sz="1800"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Avoid the density of long paragraphs and add interest with:</a:t>
            </a:r>
          </a:p>
          <a:p>
            <a:pPr lvl="1"/>
            <a:r>
              <a:rPr lang="en-US" sz="3000" dirty="0" smtClean="0">
                <a:effectLst>
                  <a:outerShdw blurRad="38100" dist="38100" dir="2700000" algn="tl">
                    <a:srgbClr val="000000">
                      <a:alpha val="43137"/>
                    </a:srgbClr>
                  </a:outerShdw>
                </a:effectLst>
              </a:rPr>
              <a:t>Bullet points</a:t>
            </a:r>
          </a:p>
          <a:p>
            <a:pPr lvl="1"/>
            <a:r>
              <a:rPr lang="en-US" sz="3000" dirty="0" smtClean="0">
                <a:effectLst>
                  <a:outerShdw blurRad="38100" dist="38100" dir="2700000" algn="tl">
                    <a:srgbClr val="000000">
                      <a:alpha val="43137"/>
                    </a:srgbClr>
                  </a:outerShdw>
                </a:effectLst>
              </a:rPr>
              <a:t>Numbered lists </a:t>
            </a:r>
          </a:p>
          <a:p>
            <a:pPr lvl="1"/>
            <a:r>
              <a:rPr lang="en-US" sz="3000" dirty="0" smtClean="0">
                <a:effectLst>
                  <a:outerShdw blurRad="38100" dist="38100" dir="2700000" algn="tl">
                    <a:srgbClr val="000000">
                      <a:alpha val="43137"/>
                    </a:srgbClr>
                  </a:outerShdw>
                </a:effectLst>
              </a:rPr>
              <a:t>Paragraph breaks</a:t>
            </a:r>
          </a:p>
          <a:p>
            <a:pPr>
              <a:buNone/>
            </a:pPr>
            <a:endParaRPr lang="en-US" dirty="0"/>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4718">
            <a:off x="5215505" y="1390343"/>
            <a:ext cx="3148013" cy="409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Would you rather read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143000"/>
            <a:ext cx="8229600" cy="4525963"/>
          </a:xfrm>
        </p:spPr>
        <p:txBody>
          <a:bodyPr/>
          <a:lstStyle/>
          <a:p>
            <a:pPr marL="0" indent="0">
              <a:buNone/>
            </a:pPr>
            <a:r>
              <a:rPr lang="en-US" sz="3000" b="1" dirty="0" smtClean="0">
                <a:effectLst>
                  <a:outerShdw blurRad="38100" dist="38100" dir="2700000" algn="tl">
                    <a:srgbClr val="000000">
                      <a:alpha val="43137"/>
                    </a:srgbClr>
                  </a:outerShdw>
                </a:effectLst>
              </a:rPr>
              <a:t>Explanation of Adjustments:</a:t>
            </a:r>
            <a:r>
              <a:rPr lang="en-US" sz="3000" dirty="0" smtClean="0">
                <a:effectLst>
                  <a:outerShdw blurRad="38100" dist="38100" dir="2700000" algn="tl">
                    <a:srgbClr val="000000">
                      <a:alpha val="43137"/>
                    </a:srgbClr>
                  </a:outerShdw>
                </a:effectLst>
              </a:rPr>
              <a:t>  The origins, stops and destinations for each trip were entered into the audit database.  A database function was used to route the trips and determine distance by jurisdiction for each trip.  The database summed the distance by jurisdiction by truck for each quarter.  The distance determined using the audit database is referred to in this report as verified distance.</a:t>
            </a:r>
          </a:p>
          <a:p>
            <a:pPr>
              <a:buNone/>
            </a:pPr>
            <a:endParaRPr lang="en-US" sz="1600" dirty="0" smtClean="0"/>
          </a:p>
          <a:p>
            <a:pPr>
              <a:buNone/>
            </a:pPr>
            <a:r>
              <a:rPr lang="en-US" sz="2000" dirty="0" smtClean="0"/>
              <a:t>				</a:t>
            </a:r>
            <a:endParaRPr lang="en-US" sz="2000" b="1" dirty="0" smtClean="0"/>
          </a:p>
          <a:p>
            <a:pPr>
              <a:buNone/>
            </a:pPr>
            <a:r>
              <a:rPr lang="en-US" sz="2000" b="1" dirty="0" smtClean="0"/>
              <a:t>	</a:t>
            </a:r>
          </a:p>
          <a:p>
            <a:pPr>
              <a:buNone/>
            </a:pPr>
            <a:r>
              <a:rPr lang="en-US" sz="2000" b="1" dirty="0" smtClean="0"/>
              <a:t>	</a:t>
            </a:r>
            <a:endParaRPr lang="en-US" sz="2000" dirty="0" smtClean="0"/>
          </a:p>
          <a:p>
            <a:pPr lvl="1">
              <a:buNone/>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95400"/>
            <a:ext cx="7924800" cy="4454525"/>
          </a:xfrm>
        </p:spPr>
        <p:txBody>
          <a:bodyPr/>
          <a:lstStyle/>
          <a:p>
            <a:pPr marL="0">
              <a:spcBef>
                <a:spcPts val="0"/>
              </a:spcBef>
              <a:buNone/>
            </a:pPr>
            <a:r>
              <a:rPr lang="en-US" b="1" dirty="0" smtClean="0">
                <a:effectLst>
                  <a:outerShdw blurRad="38100" dist="38100" dir="2700000" algn="tl">
                    <a:srgbClr val="000000">
                      <a:alpha val="43137"/>
                    </a:srgbClr>
                  </a:outerShdw>
                </a:effectLst>
              </a:rPr>
              <a:t>Explanation of Adjustments:</a:t>
            </a:r>
            <a:r>
              <a:rPr lang="en-US" dirty="0" smtClean="0">
                <a:effectLst>
                  <a:outerShdw blurRad="38100" dist="38100" dir="2700000" algn="tl">
                    <a:srgbClr val="000000">
                      <a:alpha val="43137"/>
                    </a:srgbClr>
                  </a:outerShdw>
                </a:effectLst>
              </a:rPr>
              <a:t>  Verified</a:t>
            </a:r>
          </a:p>
          <a:p>
            <a:pPr marL="0">
              <a:spcBef>
                <a:spcPts val="0"/>
              </a:spcBef>
              <a:buNone/>
            </a:pPr>
            <a:r>
              <a:rPr lang="en-US" dirty="0" smtClean="0">
                <a:effectLst>
                  <a:outerShdw blurRad="38100" dist="38100" dir="2700000" algn="tl">
                    <a:srgbClr val="000000">
                      <a:alpha val="43137"/>
                    </a:srgbClr>
                  </a:outerShdw>
                </a:effectLst>
              </a:rPr>
              <a:t>jurisdictional distance was determined by</a:t>
            </a:r>
          </a:p>
          <a:p>
            <a:pPr marL="0">
              <a:spcBef>
                <a:spcPts val="0"/>
              </a:spcBef>
              <a:buNone/>
            </a:pPr>
            <a:r>
              <a:rPr lang="en-US" dirty="0" smtClean="0">
                <a:effectLst>
                  <a:outerShdw blurRad="38100" dist="38100" dir="2700000" algn="tl">
                    <a:srgbClr val="000000">
                      <a:alpha val="43137"/>
                    </a:srgbClr>
                  </a:outerShdw>
                </a:effectLst>
              </a:rPr>
              <a:t>routing all recorded origins and</a:t>
            </a:r>
          </a:p>
          <a:p>
            <a:pPr marL="0">
              <a:spcBef>
                <a:spcPts val="0"/>
              </a:spcBef>
              <a:buNone/>
            </a:pPr>
            <a:r>
              <a:rPr lang="en-US" dirty="0" smtClean="0">
                <a:effectLst>
                  <a:outerShdw blurRad="38100" dist="38100" dir="2700000" algn="tl">
                    <a:srgbClr val="000000">
                      <a:alpha val="43137"/>
                    </a:srgbClr>
                  </a:outerShdw>
                </a:effectLst>
              </a:rPr>
              <a:t>destinations, using a computerized</a:t>
            </a:r>
          </a:p>
          <a:p>
            <a:pPr marL="0">
              <a:spcBef>
                <a:spcPts val="0"/>
              </a:spcBef>
              <a:buNone/>
            </a:pPr>
            <a:r>
              <a:rPr lang="en-US" dirty="0" smtClean="0">
                <a:effectLst>
                  <a:outerShdw blurRad="38100" dist="38100" dir="2700000" algn="tl">
                    <a:srgbClr val="000000">
                      <a:alpha val="43137"/>
                    </a:srgbClr>
                  </a:outerShdw>
                </a:effectLst>
              </a:rPr>
              <a:t>routing program.  The results were summed by unit and jurisdiction.</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Would you rather read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066800"/>
            <a:ext cx="8001000" cy="4876800"/>
          </a:xfrm>
        </p:spPr>
        <p:txBody>
          <a:bodyPr/>
          <a:lstStyle/>
          <a:p>
            <a:pPr marL="0">
              <a:spcBef>
                <a:spcPts val="0"/>
              </a:spcBef>
              <a:buNone/>
            </a:pPr>
            <a:r>
              <a:rPr lang="en-US" sz="2900" b="1" dirty="0" smtClean="0">
                <a:effectLst>
                  <a:outerShdw blurRad="38100" dist="38100" dir="2700000" algn="tl">
                    <a:srgbClr val="000000">
                      <a:alpha val="43137"/>
                    </a:srgbClr>
                  </a:outerShdw>
                </a:effectLst>
              </a:rPr>
              <a:t>Adjustment #3 - Audited Jurisdictional Taxable Distance</a:t>
            </a:r>
          </a:p>
          <a:p>
            <a:pPr marL="0">
              <a:spcBef>
                <a:spcPts val="0"/>
              </a:spcBef>
              <a:buNone/>
            </a:pPr>
            <a:r>
              <a:rPr lang="en-US" sz="2900" dirty="0" smtClean="0">
                <a:effectLst>
                  <a:outerShdw blurRad="38100" dist="38100" dir="2700000" algn="tl">
                    <a:srgbClr val="000000">
                      <a:alpha val="43137"/>
                    </a:srgbClr>
                  </a:outerShdw>
                </a:effectLst>
              </a:rPr>
              <a:t>Audited jurisdictional distance was determined using both the reported taxable distance and the verified taxable distance.  Due to limitations in the taxpayer’s fuel tax accounting system, an appropriate level of confidence regarding the reported and the verified taxable distance could not be achieved.  The limitations are listed in the internal control weakness section.</a:t>
            </a:r>
          </a:p>
          <a:p>
            <a:pPr marL="0">
              <a:buNone/>
            </a:pPr>
            <a:r>
              <a:rPr lang="en-US" sz="1800" dirty="0" smtClean="0"/>
              <a:t>				</a:t>
            </a:r>
            <a:endParaRPr lang="en-US" sz="1800" b="1" dirty="0" smtClean="0"/>
          </a:p>
          <a:p>
            <a:pPr>
              <a:buNone/>
            </a:pP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219200"/>
            <a:ext cx="8001000" cy="4648200"/>
          </a:xfrm>
        </p:spPr>
        <p:txBody>
          <a:bodyPr/>
          <a:lstStyle/>
          <a:p>
            <a:pPr marL="0">
              <a:buNone/>
            </a:pPr>
            <a:r>
              <a:rPr lang="en-US" sz="3000" dirty="0" smtClean="0">
                <a:effectLst>
                  <a:outerShdw blurRad="38100" dist="38100" dir="2700000" algn="tl">
                    <a:srgbClr val="000000">
                      <a:alpha val="43137"/>
                    </a:srgbClr>
                  </a:outerShdw>
                </a:effectLst>
              </a:rPr>
              <a:t>For each jurisdiction in each quarter, reported taxable distance was compared to verified taxable distance. </a:t>
            </a:r>
            <a:r>
              <a:rPr lang="en-US" sz="3000" dirty="0">
                <a:effectLst>
                  <a:outerShdw blurRad="38100" dist="38100" dir="2700000" algn="tl">
                    <a:srgbClr val="000000">
                      <a:alpha val="43137"/>
                    </a:srgbClr>
                  </a:outerShdw>
                </a:effectLst>
              </a:rPr>
              <a:t>The greater of the two amounts is recognized as audited taxable </a:t>
            </a:r>
            <a:r>
              <a:rPr lang="en-US" sz="3000" dirty="0" smtClean="0">
                <a:effectLst>
                  <a:outerShdw blurRad="38100" dist="38100" dir="2700000" algn="tl">
                    <a:srgbClr val="000000">
                      <a:alpha val="43137"/>
                    </a:srgbClr>
                  </a:outerShdw>
                </a:effectLst>
              </a:rPr>
              <a:t>distance </a:t>
            </a:r>
            <a:r>
              <a:rPr lang="en-US" sz="3000" dirty="0">
                <a:effectLst>
                  <a:outerShdw blurRad="38100" dist="38100" dir="2700000" algn="tl">
                    <a:srgbClr val="000000">
                      <a:alpha val="43137"/>
                    </a:srgbClr>
                  </a:outerShdw>
                </a:effectLst>
              </a:rPr>
              <a:t>for that </a:t>
            </a:r>
            <a:r>
              <a:rPr lang="en-US" sz="3000" dirty="0" smtClean="0">
                <a:effectLst>
                  <a:outerShdw blurRad="38100" dist="38100" dir="2700000" algn="tl">
                    <a:srgbClr val="000000">
                      <a:alpha val="43137"/>
                    </a:srgbClr>
                  </a:outerShdw>
                </a:effectLst>
              </a:rPr>
              <a:t>jurisdiction.  </a:t>
            </a:r>
            <a:endParaRPr lang="en-US" sz="3000" dirty="0">
              <a:effectLst>
                <a:outerShdw blurRad="38100" dist="38100" dir="2700000" algn="tl">
                  <a:srgbClr val="000000">
                    <a:alpha val="43137"/>
                  </a:srgbClr>
                </a:outerShdw>
              </a:effectLst>
            </a:endParaRPr>
          </a:p>
          <a:p>
            <a:pPr marL="0">
              <a:buNone/>
            </a:pPr>
            <a:r>
              <a:rPr lang="en-US" sz="3000" dirty="0" smtClean="0"/>
              <a:t>				</a:t>
            </a:r>
            <a:endParaRPr lang="en-US" sz="3000" b="1" dirty="0" smtClean="0"/>
          </a:p>
          <a:p>
            <a:pPr>
              <a:buNone/>
            </a:pPr>
            <a:endParaRPr lang="en-US" sz="2000" dirty="0"/>
          </a:p>
        </p:txBody>
      </p:sp>
    </p:spTree>
    <p:extLst>
      <p:ext uri="{BB962C8B-B14F-4D97-AF65-F5344CB8AC3E}">
        <p14:creationId xmlns:p14="http://schemas.microsoft.com/office/powerpoint/2010/main" val="3883297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Why?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43399" y="1676399"/>
            <a:ext cx="4343401" cy="3886201"/>
          </a:xfrm>
        </p:spPr>
        <p:txBody>
          <a:bodyPr>
            <a:normAutofit/>
          </a:bodyPr>
          <a:lstStyle/>
          <a:p>
            <a:pPr marL="137160" indent="0">
              <a:buNone/>
            </a:pPr>
            <a:r>
              <a:rPr lang="en-US" dirty="0" smtClean="0">
                <a:effectLst>
                  <a:outerShdw blurRad="38100" dist="38100" dir="2700000" algn="tl">
                    <a:srgbClr val="000000">
                      <a:alpha val="43137"/>
                    </a:srgbClr>
                  </a:outerShdw>
                </a:effectLst>
              </a:rPr>
              <a:t>IFTA AM </a:t>
            </a:r>
            <a:r>
              <a:rPr lang="en-US" dirty="0">
                <a:effectLst>
                  <a:outerShdw blurRad="38100" dist="38100" dir="2700000" algn="tl">
                    <a:srgbClr val="000000">
                      <a:alpha val="43137"/>
                    </a:srgbClr>
                  </a:outerShdw>
                </a:effectLst>
              </a:rPr>
              <a:t>– A660</a:t>
            </a:r>
          </a:p>
          <a:p>
            <a:pPr marL="137160" indent="0">
              <a:buNone/>
            </a:pP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100  Licensee</a:t>
            </a:r>
          </a:p>
          <a:p>
            <a:pPr marL="137160" indent="0">
              <a:buNone/>
            </a:pPr>
            <a:r>
              <a:rPr lang="en-US" dirty="0" smtClean="0">
                <a:effectLst>
                  <a:outerShdw blurRad="38100" dist="38100" dir="2700000" algn="tl">
                    <a:srgbClr val="000000">
                      <a:alpha val="43137"/>
                    </a:srgbClr>
                  </a:outerShdw>
                </a:effectLst>
              </a:rPr>
              <a:t>.200 Interjurisdictional</a:t>
            </a:r>
            <a:endParaRPr lang="en-US" dirty="0">
              <a:effectLst>
                <a:outerShdw blurRad="38100" dist="38100" dir="2700000" algn="tl">
                  <a:srgbClr val="000000">
                    <a:alpha val="43137"/>
                  </a:srgbClr>
                </a:outerShdw>
              </a:effectLst>
            </a:endParaRPr>
          </a:p>
          <a:p>
            <a:pPr marL="137160" indent="0">
              <a:buNone/>
            </a:pPr>
            <a:endParaRPr lang="en-US" sz="1800" dirty="0">
              <a:effectLst>
                <a:outerShdw blurRad="38100" dist="38100" dir="2700000" algn="tl">
                  <a:srgbClr val="000000">
                    <a:alpha val="43137"/>
                  </a:srgbClr>
                </a:outerShdw>
              </a:effectLst>
            </a:endParaRPr>
          </a:p>
          <a:p>
            <a:pPr marL="137160" indent="0">
              <a:buNone/>
            </a:pPr>
            <a:r>
              <a:rPr lang="en-US" dirty="0" smtClean="0">
                <a:effectLst>
                  <a:outerShdw blurRad="38100" dist="38100" dir="2700000" algn="tl">
                    <a:srgbClr val="000000">
                      <a:alpha val="43137"/>
                    </a:srgbClr>
                  </a:outerShdw>
                </a:effectLst>
              </a:rPr>
              <a:t>IRP APM – Article </a:t>
            </a:r>
            <a:r>
              <a:rPr lang="en-US" dirty="0">
                <a:effectLst>
                  <a:outerShdw blurRad="38100" dist="38100" dir="2700000" algn="tl">
                    <a:srgbClr val="000000">
                      <a:alpha val="43137"/>
                    </a:srgbClr>
                  </a:outerShdw>
                </a:effectLst>
              </a:rPr>
              <a:t>6 </a:t>
            </a:r>
            <a:r>
              <a:rPr lang="en-US" dirty="0" smtClean="0">
                <a:effectLst>
                  <a:outerShdw blurRad="38100" dist="38100" dir="2700000" algn="tl">
                    <a:srgbClr val="000000">
                      <a:alpha val="43137"/>
                    </a:srgbClr>
                  </a:outerShdw>
                </a:effectLst>
              </a:rPr>
              <a:t>Audit Reporting</a:t>
            </a:r>
          </a:p>
          <a:p>
            <a:pPr marL="137160" indent="0">
              <a:buNone/>
            </a:pPr>
            <a:r>
              <a:rPr lang="en-US" dirty="0">
                <a:effectLst>
                  <a:outerShdw blurRad="38100" dist="38100" dir="2700000" algn="tl">
                    <a:srgbClr val="000000">
                      <a:alpha val="43137"/>
                    </a:srgbClr>
                  </a:outerShdw>
                </a:effectLst>
              </a:rPr>
              <a:t>		</a:t>
            </a:r>
          </a:p>
          <a:p>
            <a:pPr>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81466">
            <a:off x="492199" y="1912369"/>
            <a:ext cx="3471746" cy="2904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219200"/>
            <a:ext cx="7772400" cy="4572000"/>
          </a:xfrm>
        </p:spPr>
        <p:txBody>
          <a:bodyPr/>
          <a:lstStyle/>
          <a:p>
            <a:pPr marL="0">
              <a:buNone/>
            </a:pPr>
            <a:r>
              <a:rPr lang="en-US" sz="2900" b="1" dirty="0" smtClean="0">
                <a:effectLst>
                  <a:outerShdw blurRad="38100" dist="38100" dir="2700000" algn="tl">
                    <a:srgbClr val="000000">
                      <a:alpha val="43137"/>
                    </a:srgbClr>
                  </a:outerShdw>
                </a:effectLst>
              </a:rPr>
              <a:t>Adjustment #3 - Audited Jurisdictional Taxable Distance</a:t>
            </a:r>
            <a:endParaRPr lang="en-US" sz="2900" dirty="0" smtClean="0">
              <a:effectLst>
                <a:outerShdw blurRad="38100" dist="38100" dir="2700000" algn="tl">
                  <a:srgbClr val="000000">
                    <a:alpha val="43137"/>
                  </a:srgbClr>
                </a:outerShdw>
              </a:effectLst>
            </a:endParaRPr>
          </a:p>
          <a:p>
            <a:pPr marL="0">
              <a:buNone/>
            </a:pPr>
            <a:r>
              <a:rPr lang="en-US" sz="2900" dirty="0" smtClean="0">
                <a:effectLst>
                  <a:outerShdw blurRad="38100" dist="38100" dir="2700000" algn="tl">
                    <a:srgbClr val="000000">
                      <a:alpha val="43137"/>
                    </a:srgbClr>
                  </a:outerShdw>
                </a:effectLst>
              </a:rPr>
              <a:t>Audited jurisdictional distances were determined by selecting the larger of the reported or verified jurisdictional distance.</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Would you rather read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sz="3000" b="1" dirty="0" smtClean="0">
                <a:effectLst>
                  <a:outerShdw blurRad="38100" dist="38100" dir="2700000" algn="tl">
                    <a:srgbClr val="000000">
                      <a:alpha val="43137"/>
                    </a:srgbClr>
                  </a:outerShdw>
                </a:effectLst>
              </a:rPr>
              <a:t>Justification for Inadequate Ratings:</a:t>
            </a:r>
            <a:r>
              <a:rPr lang="en-US" sz="3000" dirty="0" smtClean="0">
                <a:effectLst>
                  <a:outerShdw blurRad="38100" dist="38100" dir="2700000" algn="tl">
                    <a:srgbClr val="000000">
                      <a:alpha val="43137"/>
                    </a:srgbClr>
                  </a:outerShdw>
                </a:effectLst>
              </a:rPr>
              <a:t>  The trip reports presented did not include odometer readings.  The trip reports presented did not include routes of travel.  The trip reports presented did not include the distance by jurisdiction or total trip distance. </a:t>
            </a:r>
          </a:p>
          <a:p>
            <a:pPr>
              <a:buNone/>
            </a:pPr>
            <a:endParaRPr lang="en-US" sz="1600" dirty="0" smtClean="0"/>
          </a:p>
          <a:p>
            <a:pPr>
              <a:buNone/>
            </a:pPr>
            <a:r>
              <a:rPr lang="en-US" sz="2400" dirty="0" smtClean="0"/>
              <a:t>					</a:t>
            </a:r>
          </a:p>
          <a:p>
            <a:pPr>
              <a:buNone/>
            </a:pPr>
            <a:endParaRPr lang="en-US" sz="1600" dirty="0" smtClean="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dirty="0" smtClean="0">
                <a:effectLst>
                  <a:outerShdw blurRad="38100" dist="38100" dir="2700000" algn="tl">
                    <a:srgbClr val="000000">
                      <a:alpha val="43137"/>
                    </a:srgbClr>
                  </a:outerShdw>
                </a:effectLst>
              </a:rPr>
              <a:t>Or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105400"/>
          </a:xfrm>
        </p:spPr>
        <p:txBody>
          <a:bodyPr/>
          <a:lstStyle/>
          <a:p>
            <a:pPr marL="0" indent="0">
              <a:buNone/>
            </a:pPr>
            <a:r>
              <a:rPr lang="en-US" sz="3000" b="1" dirty="0" smtClean="0">
                <a:effectLst>
                  <a:outerShdw blurRad="38100" dist="38100" dir="2700000" algn="tl">
                    <a:srgbClr val="000000">
                      <a:alpha val="43137"/>
                    </a:srgbClr>
                  </a:outerShdw>
                </a:effectLst>
              </a:rPr>
              <a:t>Justification for Inadequate Ratings:</a:t>
            </a:r>
            <a:r>
              <a:rPr lang="en-US" sz="3000" dirty="0" smtClean="0">
                <a:effectLst>
                  <a:outerShdw blurRad="38100" dist="38100" dir="2700000" algn="tl">
                    <a:srgbClr val="000000">
                      <a:alpha val="43137"/>
                    </a:srgbClr>
                  </a:outerShdw>
                </a:effectLst>
              </a:rPr>
              <a:t> The trip reports did not detail: </a:t>
            </a:r>
          </a:p>
          <a:p>
            <a:pPr lvl="1">
              <a:buFont typeface="Arial" pitchFamily="34" charset="0"/>
              <a:buChar char="•"/>
            </a:pPr>
            <a:r>
              <a:rPr lang="en-US" sz="3000" dirty="0" smtClean="0">
                <a:effectLst>
                  <a:outerShdw blurRad="38100" dist="38100" dir="2700000" algn="tl">
                    <a:srgbClr val="000000">
                      <a:alpha val="43137"/>
                    </a:srgbClr>
                  </a:outerShdw>
                </a:effectLst>
              </a:rPr>
              <a:t>Odometer readings </a:t>
            </a:r>
          </a:p>
          <a:p>
            <a:pPr lvl="1">
              <a:buFont typeface="Arial" pitchFamily="34" charset="0"/>
              <a:buChar char="•"/>
            </a:pPr>
            <a:r>
              <a:rPr lang="en-US" sz="3000" dirty="0" smtClean="0">
                <a:effectLst>
                  <a:outerShdw blurRad="38100" dist="38100" dir="2700000" algn="tl">
                    <a:srgbClr val="000000">
                      <a:alpha val="43137"/>
                    </a:srgbClr>
                  </a:outerShdw>
                </a:effectLst>
              </a:rPr>
              <a:t>Routes of travel </a:t>
            </a:r>
          </a:p>
          <a:p>
            <a:pPr lvl="1">
              <a:buFont typeface="Arial" pitchFamily="34" charset="0"/>
              <a:buChar char="•"/>
            </a:pPr>
            <a:r>
              <a:rPr lang="en-US" sz="3000" dirty="0" smtClean="0">
                <a:effectLst>
                  <a:outerShdw blurRad="38100" dist="38100" dir="2700000" algn="tl">
                    <a:srgbClr val="000000">
                      <a:alpha val="43137"/>
                    </a:srgbClr>
                  </a:outerShdw>
                </a:effectLst>
              </a:rPr>
              <a:t>Jurisdictional distance </a:t>
            </a:r>
          </a:p>
          <a:p>
            <a:pPr lvl="1">
              <a:buFont typeface="Arial" pitchFamily="34" charset="0"/>
              <a:buChar char="•"/>
            </a:pPr>
            <a:r>
              <a:rPr lang="en-US" sz="3000" dirty="0" smtClean="0">
                <a:effectLst>
                  <a:outerShdw blurRad="38100" dist="38100" dir="2700000" algn="tl">
                    <a:srgbClr val="000000">
                      <a:alpha val="43137"/>
                    </a:srgbClr>
                  </a:outerShdw>
                </a:effectLst>
              </a:rPr>
              <a:t>Total trip distance 		</a:t>
            </a:r>
          </a:p>
          <a:p>
            <a:pPr marL="457200" lvl="1" indent="0" algn="ctr">
              <a:buNone/>
            </a:pPr>
            <a:r>
              <a:rPr lang="en-US" dirty="0" smtClean="0">
                <a:effectLst>
                  <a:outerShdw blurRad="38100" dist="38100" dir="2700000" algn="tl">
                    <a:srgbClr val="000000">
                      <a:alpha val="43137"/>
                    </a:srgbClr>
                  </a:outerShdw>
                </a:effectLst>
              </a:rPr>
              <a:t>or</a:t>
            </a:r>
          </a:p>
          <a:p>
            <a:pPr marL="0" lvl="1" indent="0">
              <a:buNone/>
            </a:pPr>
            <a:r>
              <a:rPr lang="en-US" sz="3000" dirty="0" smtClean="0">
                <a:effectLst>
                  <a:outerShdw blurRad="38100" dist="38100" dir="2700000" algn="tl">
                    <a:srgbClr val="000000">
                      <a:alpha val="43137"/>
                    </a:srgbClr>
                  </a:outerShdw>
                </a:effectLst>
              </a:rPr>
              <a:t>The trip reports did not detail odometer readings, routes of travel, jurisdictional or total trip distance.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ircle(in)">
                                      <p:cBhvr>
                                        <p:cTn id="1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Would you rather read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153400" cy="4759325"/>
          </a:xfrm>
        </p:spPr>
        <p:txBody>
          <a:bodyPr/>
          <a:lstStyle/>
          <a:p>
            <a:pPr marL="0" indent="0">
              <a:buNone/>
            </a:pPr>
            <a:r>
              <a:rPr lang="en-US" sz="3000" b="1" dirty="0" smtClean="0">
                <a:effectLst>
                  <a:outerShdw blurRad="38100" dist="38100" dir="2700000" algn="tl">
                    <a:srgbClr val="000000">
                      <a:alpha val="43137"/>
                    </a:srgbClr>
                  </a:outerShdw>
                </a:effectLst>
              </a:rPr>
              <a:t>Recommendations:</a:t>
            </a:r>
            <a:r>
              <a:rPr lang="en-US" sz="3000" dirty="0" smtClean="0">
                <a:effectLst>
                  <a:outerShdw blurRad="38100" dist="38100" dir="2700000" algn="tl">
                    <a:srgbClr val="000000">
                      <a:alpha val="43137"/>
                    </a:srgbClr>
                  </a:outerShdw>
                </a:effectLst>
              </a:rPr>
              <a:t>  </a:t>
            </a:r>
          </a:p>
          <a:p>
            <a:pPr marL="0" indent="0">
              <a:buNone/>
            </a:pPr>
            <a:r>
              <a:rPr lang="en-US" sz="3000" dirty="0" smtClean="0">
                <a:effectLst>
                  <a:outerShdw blurRad="38100" dist="38100" dir="2700000" algn="tl">
                    <a:srgbClr val="000000">
                      <a:alpha val="43137"/>
                    </a:srgbClr>
                  </a:outerShdw>
                </a:effectLst>
              </a:rPr>
              <a:t>The taxpayer should continue to provide distance reports with the required items of dates of trips, beginning and ending trip odometer readings, routes of travel, and origins and destinations including starting and ending points of travel.  </a:t>
            </a:r>
            <a:r>
              <a:rPr lang="en-US" sz="3000" u="sng" dirty="0" smtClean="0">
                <a:effectLst>
                  <a:outerShdw blurRad="38100" dist="38100" dir="2700000" algn="tl">
                    <a:srgbClr val="000000">
                      <a:alpha val="43137"/>
                    </a:srgbClr>
                  </a:outerShdw>
                </a:effectLst>
              </a:rPr>
              <a:t>Also</a:t>
            </a:r>
            <a:r>
              <a:rPr lang="en-US" sz="3000" dirty="0" smtClean="0">
                <a:effectLst>
                  <a:outerShdw blurRad="38100" dist="38100" dir="2700000" algn="tl">
                    <a:srgbClr val="000000">
                      <a:alpha val="43137"/>
                    </a:srgbClr>
                  </a:outerShdw>
                </a:effectLst>
              </a:rPr>
              <a:t>, the taxpayer should provide the required item of total trip distance, and the jurisdictional distance should be recorded for each trip. </a:t>
            </a:r>
            <a:r>
              <a:rPr lang="en-US" sz="3000" dirty="0" smtClean="0"/>
              <a:t>	</a:t>
            </a:r>
            <a:r>
              <a:rPr lang="en-US" sz="2000" dirty="0" smtClean="0"/>
              <a:t>				</a:t>
            </a:r>
            <a:endParaRPr lang="en-US" sz="2000" b="1" dirty="0" smtClean="0"/>
          </a:p>
          <a:p>
            <a:pPr>
              <a:buNone/>
            </a:pP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153400" cy="4225925"/>
          </a:xfrm>
        </p:spPr>
        <p:txBody>
          <a:bodyPr/>
          <a:lstStyle/>
          <a:p>
            <a:pPr marL="0" indent="0">
              <a:buNone/>
            </a:pPr>
            <a:r>
              <a:rPr lang="en-US" sz="3000" u="sng" dirty="0" smtClean="0">
                <a:effectLst>
                  <a:outerShdw blurRad="38100" dist="38100" dir="2700000" algn="tl">
                    <a:srgbClr val="000000">
                      <a:alpha val="43137"/>
                    </a:srgbClr>
                  </a:outerShdw>
                </a:effectLst>
              </a:rPr>
              <a:t>Also</a:t>
            </a:r>
            <a:r>
              <a:rPr lang="en-US" sz="3000" dirty="0" smtClean="0">
                <a:effectLst>
                  <a:outerShdw blurRad="38100" dist="38100" dir="2700000" algn="tl">
                    <a:srgbClr val="000000">
                      <a:alpha val="43137"/>
                    </a:srgbClr>
                  </a:outerShdw>
                </a:effectLst>
              </a:rPr>
              <a:t>, the taxpayer should check the total and jurisdictional distance to make sure that the correct distances are reported. The taxpayer should </a:t>
            </a:r>
            <a:r>
              <a:rPr lang="en-US" sz="3000" u="sng" dirty="0" smtClean="0">
                <a:effectLst>
                  <a:outerShdw blurRad="38100" dist="38100" dir="2700000" algn="tl">
                    <a:srgbClr val="000000">
                      <a:alpha val="43137"/>
                    </a:srgbClr>
                  </a:outerShdw>
                </a:effectLst>
              </a:rPr>
              <a:t>also</a:t>
            </a:r>
            <a:r>
              <a:rPr lang="en-US" sz="3000" dirty="0" smtClean="0">
                <a:effectLst>
                  <a:outerShdw blurRad="38100" dist="38100" dir="2700000" algn="tl">
                    <a:srgbClr val="000000">
                      <a:alpha val="43137"/>
                    </a:srgbClr>
                  </a:outerShdw>
                </a:effectLst>
              </a:rPr>
              <a:t> continue to provide monthly and/or quarterly vehicle distance and fuel  summaries and a vehicle mpg analysis, especially if the taxpayer increases their fleet to more than one vehicle.</a:t>
            </a:r>
          </a:p>
          <a:p>
            <a:pPr marL="0" indent="0">
              <a:buNone/>
            </a:pPr>
            <a:r>
              <a:rPr lang="en-US" sz="3000" dirty="0" smtClean="0"/>
              <a:t>					</a:t>
            </a:r>
            <a:endParaRPr lang="en-US" sz="3000" b="1" dirty="0" smtClean="0"/>
          </a:p>
          <a:p>
            <a:pPr>
              <a:buNone/>
            </a:pPr>
            <a:endParaRPr lang="en-US" sz="2000" dirty="0"/>
          </a:p>
        </p:txBody>
      </p:sp>
    </p:spTree>
    <p:extLst>
      <p:ext uri="{BB962C8B-B14F-4D97-AF65-F5344CB8AC3E}">
        <p14:creationId xmlns:p14="http://schemas.microsoft.com/office/powerpoint/2010/main" val="3842059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914400"/>
            <a:ext cx="7772400" cy="4876800"/>
          </a:xfrm>
        </p:spPr>
        <p:txBody>
          <a:bodyPr/>
          <a:lstStyle/>
          <a:p>
            <a:pPr>
              <a:buNone/>
            </a:pPr>
            <a:r>
              <a:rPr lang="en-US" sz="3000" b="1" dirty="0" smtClean="0">
                <a:effectLst>
                  <a:outerShdw blurRad="38100" dist="38100" dir="2700000" algn="tl">
                    <a:srgbClr val="000000">
                      <a:alpha val="43137"/>
                    </a:srgbClr>
                  </a:outerShdw>
                </a:effectLst>
              </a:rPr>
              <a:t>Recommendations:</a:t>
            </a:r>
            <a:r>
              <a:rPr lang="en-US" sz="3000" dirty="0" smtClean="0">
                <a:effectLst>
                  <a:outerShdw blurRad="38100" dist="38100" dir="2700000" algn="tl">
                    <a:srgbClr val="000000">
                      <a:alpha val="43137"/>
                    </a:srgbClr>
                  </a:outerShdw>
                </a:effectLst>
              </a:rPr>
              <a:t>  </a:t>
            </a:r>
          </a:p>
          <a:p>
            <a:pPr marL="0" indent="0">
              <a:buNone/>
            </a:pPr>
            <a:r>
              <a:rPr lang="en-US" sz="3000" dirty="0" smtClean="0">
                <a:effectLst>
                  <a:outerShdw blurRad="38100" dist="38100" dir="2700000" algn="tl">
                    <a:srgbClr val="000000">
                      <a:alpha val="43137"/>
                    </a:srgbClr>
                  </a:outerShdw>
                </a:effectLst>
              </a:rPr>
              <a:t>The taxpayer should maintain distance reports detailing the: </a:t>
            </a:r>
          </a:p>
          <a:p>
            <a:pPr marL="800100" indent="-457200">
              <a:spcBef>
                <a:spcPts val="0"/>
              </a:spcBef>
            </a:pPr>
            <a:r>
              <a:rPr lang="en-US" sz="3000" dirty="0" smtClean="0">
                <a:effectLst>
                  <a:outerShdw blurRad="38100" dist="38100" dir="2700000" algn="tl">
                    <a:srgbClr val="000000">
                      <a:alpha val="43137"/>
                    </a:srgbClr>
                  </a:outerShdw>
                </a:effectLst>
              </a:rPr>
              <a:t>Trip date</a:t>
            </a:r>
          </a:p>
          <a:p>
            <a:pPr marL="800100" indent="-457200">
              <a:spcBef>
                <a:spcPts val="0"/>
              </a:spcBef>
            </a:pPr>
            <a:r>
              <a:rPr lang="en-US" sz="3000" dirty="0" smtClean="0">
                <a:effectLst>
                  <a:outerShdw blurRad="38100" dist="38100" dir="2700000" algn="tl">
                    <a:srgbClr val="000000">
                      <a:alpha val="43137"/>
                    </a:srgbClr>
                  </a:outerShdw>
                </a:effectLst>
              </a:rPr>
              <a:t>Beginning and ending trip odometer readings</a:t>
            </a:r>
          </a:p>
          <a:p>
            <a:pPr marL="800100" indent="-457200">
              <a:spcBef>
                <a:spcPts val="0"/>
              </a:spcBef>
            </a:pPr>
            <a:r>
              <a:rPr lang="en-US" sz="3000" dirty="0" smtClean="0">
                <a:effectLst>
                  <a:outerShdw blurRad="38100" dist="38100" dir="2700000" algn="tl">
                    <a:srgbClr val="000000">
                      <a:alpha val="43137"/>
                    </a:srgbClr>
                  </a:outerShdw>
                </a:effectLst>
              </a:rPr>
              <a:t>Routes of travel</a:t>
            </a:r>
          </a:p>
          <a:p>
            <a:pPr marL="800100" indent="-457200">
              <a:spcBef>
                <a:spcPts val="0"/>
              </a:spcBef>
            </a:pPr>
            <a:r>
              <a:rPr lang="en-US" sz="3000" dirty="0" smtClean="0">
                <a:effectLst>
                  <a:outerShdw blurRad="38100" dist="38100" dir="2700000" algn="tl">
                    <a:srgbClr val="000000">
                      <a:alpha val="43137"/>
                    </a:srgbClr>
                  </a:outerShdw>
                </a:effectLst>
              </a:rPr>
              <a:t>Trip origin and destination </a:t>
            </a:r>
          </a:p>
          <a:p>
            <a:pPr marL="800100" indent="-457200">
              <a:spcBef>
                <a:spcPts val="0"/>
              </a:spcBef>
            </a:pPr>
            <a:r>
              <a:rPr lang="en-US" sz="3000" dirty="0" smtClean="0">
                <a:effectLst>
                  <a:outerShdw blurRad="38100" dist="38100" dir="2700000" algn="tl">
                    <a:srgbClr val="000000">
                      <a:alpha val="43137"/>
                    </a:srgbClr>
                  </a:outerShdw>
                </a:effectLst>
              </a:rPr>
              <a:t>Distance per jurisdiction </a:t>
            </a:r>
          </a:p>
          <a:p>
            <a:pPr marL="800100" indent="-457200">
              <a:spcBef>
                <a:spcPts val="0"/>
              </a:spcBef>
            </a:pPr>
            <a:r>
              <a:rPr lang="en-US" sz="3000" dirty="0" smtClean="0">
                <a:effectLst>
                  <a:outerShdw blurRad="38100" dist="38100" dir="2700000" algn="tl">
                    <a:srgbClr val="000000">
                      <a:alpha val="43137"/>
                    </a:srgbClr>
                  </a:outerShdw>
                </a:effectLst>
              </a:rPr>
              <a:t>Total trip distance </a:t>
            </a:r>
          </a:p>
          <a:p>
            <a:pPr indent="0">
              <a:buNone/>
            </a:pPr>
            <a:r>
              <a:rPr lang="en-US" sz="2600"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219200"/>
            <a:ext cx="7772400" cy="4648200"/>
          </a:xfrm>
        </p:spPr>
        <p:txBody>
          <a:bodyPr/>
          <a:lstStyle/>
          <a:p>
            <a:pPr marL="800100" indent="-457200"/>
            <a:r>
              <a:rPr lang="en-US" sz="3000" dirty="0" smtClean="0">
                <a:effectLst>
                  <a:outerShdw blurRad="38100" dist="38100" dir="2700000" algn="tl">
                    <a:srgbClr val="000000">
                      <a:alpha val="43137"/>
                    </a:srgbClr>
                  </a:outerShdw>
                </a:effectLst>
              </a:rPr>
              <a:t>Monthly and quarterly vehicle distance and fuel summaries and vehicle mpg analyses should be maintained.                           </a:t>
            </a:r>
          </a:p>
          <a:p>
            <a:pPr marL="800100" indent="-457200"/>
            <a:r>
              <a:rPr lang="en-US" sz="3000" dirty="0" smtClean="0">
                <a:effectLst>
                  <a:outerShdw blurRad="38100" dist="38100" dir="2700000" algn="tl">
                    <a:srgbClr val="000000">
                      <a:alpha val="43137"/>
                    </a:srgbClr>
                  </a:outerShdw>
                </a:effectLst>
              </a:rPr>
              <a:t>The reconciled summaries should be utilized when reporting the total and jurisdictional distance.</a:t>
            </a:r>
          </a:p>
          <a:p>
            <a:pPr>
              <a:buNone/>
            </a:pPr>
            <a:endParaRPr lang="en-US" dirty="0"/>
          </a:p>
        </p:txBody>
      </p:sp>
    </p:spTree>
    <p:extLst>
      <p:ext uri="{BB962C8B-B14F-4D97-AF65-F5344CB8AC3E}">
        <p14:creationId xmlns:p14="http://schemas.microsoft.com/office/powerpoint/2010/main" val="2654849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Would you rather read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066800"/>
            <a:ext cx="8153400" cy="4800600"/>
          </a:xfrm>
        </p:spPr>
        <p:txBody>
          <a:bodyPr/>
          <a:lstStyle/>
          <a:p>
            <a:pPr marL="0">
              <a:buNone/>
            </a:pPr>
            <a:r>
              <a:rPr lang="en-US" sz="2800" b="1" dirty="0" smtClean="0">
                <a:effectLst>
                  <a:outerShdw blurRad="38100" dist="38100" dir="2700000" algn="tl">
                    <a:srgbClr val="000000">
                      <a:alpha val="43137"/>
                    </a:srgbClr>
                  </a:outerShdw>
                </a:effectLst>
              </a:rPr>
              <a:t>Records provided:</a:t>
            </a:r>
            <a:endParaRPr lang="en-US" sz="2800" dirty="0" smtClean="0">
              <a:effectLst>
                <a:outerShdw blurRad="38100" dist="38100" dir="2700000" algn="tl">
                  <a:srgbClr val="000000">
                    <a:alpha val="43137"/>
                  </a:srgbClr>
                </a:outerShdw>
              </a:effectLst>
            </a:endParaRPr>
          </a:p>
          <a:p>
            <a:pPr marL="0">
              <a:buNone/>
            </a:pPr>
            <a:r>
              <a:rPr lang="en-US" sz="2800" dirty="0" smtClean="0">
                <a:effectLst>
                  <a:outerShdw blurRad="38100" dist="38100" dir="2700000" algn="tl">
                    <a:srgbClr val="000000">
                      <a:alpha val="43137"/>
                    </a:srgbClr>
                  </a:outerShdw>
                </a:effectLst>
              </a:rPr>
              <a:t>Mr. X presented the following information: manual monthly trip worksheets, including the total distance generated. After the record inspection was conducted, the registrant provided monthly distance summaries. Registrant provided manual “distance fuel per day” state worksheets.  The distance sheets for the audit period for 2012 and 2013 were inadequate. The auditor reviewed the 2014 registration year distance sheets and found the records in compliance.  Mr. X explained that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838200"/>
            <a:ext cx="8153400" cy="5105400"/>
          </a:xfrm>
        </p:spPr>
        <p:txBody>
          <a:bodyPr/>
          <a:lstStyle/>
          <a:p>
            <a:pPr marL="0" lvl="0">
              <a:buNone/>
            </a:pPr>
            <a:r>
              <a:rPr lang="en-US" sz="2800" dirty="0" smtClean="0">
                <a:effectLst>
                  <a:outerShdw blurRad="38100" dist="38100" dir="2700000" algn="tl">
                    <a:srgbClr val="000000">
                      <a:alpha val="43137"/>
                    </a:srgbClr>
                  </a:outerShdw>
                </a:effectLst>
              </a:rPr>
              <a:t>directions </a:t>
            </a:r>
            <a:r>
              <a:rPr lang="en-US" sz="2800" dirty="0">
                <a:effectLst>
                  <a:outerShdw blurRad="38100" dist="38100" dir="2700000" algn="tl">
                    <a:srgbClr val="000000">
                      <a:alpha val="43137"/>
                    </a:srgbClr>
                  </a:outerShdw>
                </a:effectLst>
              </a:rPr>
              <a:t>on the requirement for obtaining the apportioned plate was updated.  </a:t>
            </a:r>
            <a:r>
              <a:rPr lang="en-US" sz="2800" dirty="0" smtClean="0">
                <a:effectLst>
                  <a:outerShdw blurRad="38100" dist="38100" dir="2700000" algn="tl">
                    <a:srgbClr val="000000">
                      <a:alpha val="43137"/>
                    </a:srgbClr>
                  </a:outerShdw>
                </a:effectLst>
              </a:rPr>
              <a:t>The auditor verified the distance reported in the registrant’s application for apportioned registration and evaluated the accuracy of the registrant’s distance accounting system. Mr. X’s distance accounting system  does not meet the requirements under Article X Records and Audits.  The records are inadequate under section 1005 of Article X.   The IFTA MFUT-15 Quarterly Returns </a:t>
            </a:r>
            <a:r>
              <a:rPr lang="en-US" sz="2800" dirty="0">
                <a:solidFill>
                  <a:srgbClr val="000000"/>
                </a:solidFill>
                <a:effectLst>
                  <a:outerShdw blurRad="38100" dist="38100" dir="2700000" algn="tl">
                    <a:srgbClr val="000000">
                      <a:alpha val="43137"/>
                    </a:srgbClr>
                  </a:outerShdw>
                </a:effectLst>
              </a:rPr>
              <a:t>were </a:t>
            </a:r>
            <a:r>
              <a:rPr lang="en-US" sz="2800" dirty="0" smtClean="0">
                <a:solidFill>
                  <a:srgbClr val="000000"/>
                </a:solidFill>
                <a:effectLst>
                  <a:outerShdw blurRad="38100" dist="38100" dir="2700000" algn="tl">
                    <a:srgbClr val="000000">
                      <a:alpha val="43137"/>
                    </a:srgbClr>
                  </a:outerShdw>
                </a:effectLst>
              </a:rPr>
              <a:t>provided and prepared by ZZ, </a:t>
            </a:r>
            <a:r>
              <a:rPr lang="en-US" sz="2800" dirty="0">
                <a:solidFill>
                  <a:srgbClr val="000000"/>
                </a:solidFill>
                <a:effectLst>
                  <a:outerShdw blurRad="38100" dist="38100" dir="2700000" algn="tl">
                    <a:srgbClr val="000000">
                      <a:alpha val="43137"/>
                    </a:srgbClr>
                  </a:outerShdw>
                </a:effectLst>
              </a:rPr>
              <a:t>Inc. located in </a:t>
            </a:r>
            <a:r>
              <a:rPr lang="en-US" sz="2800" dirty="0" smtClean="0">
                <a:solidFill>
                  <a:srgbClr val="000000"/>
                </a:solidFill>
                <a:effectLst>
                  <a:outerShdw blurRad="38100" dist="38100" dir="2700000" algn="tl">
                    <a:srgbClr val="000000">
                      <a:alpha val="43137"/>
                    </a:srgbClr>
                  </a:outerShdw>
                </a:effectLst>
              </a:rPr>
              <a:t>Anywhere, N.A.  </a:t>
            </a:r>
            <a:endParaRPr lang="en-US" sz="2800" dirty="0">
              <a:solidFill>
                <a:srgbClr val="000000"/>
              </a:solidFill>
              <a:effectLst>
                <a:outerShdw blurRad="38100" dist="38100" dir="2700000" algn="tl">
                  <a:srgbClr val="000000">
                    <a:alpha val="43137"/>
                  </a:srgbClr>
                </a:outerShdw>
              </a:effectLst>
            </a:endParaRPr>
          </a:p>
          <a:p>
            <a:pPr marL="0">
              <a:buNone/>
            </a:pPr>
            <a:endParaRPr lang="en-US" sz="2800" dirty="0"/>
          </a:p>
        </p:txBody>
      </p:sp>
    </p:spTree>
    <p:extLst>
      <p:ext uri="{BB962C8B-B14F-4D97-AF65-F5344CB8AC3E}">
        <p14:creationId xmlns:p14="http://schemas.microsoft.com/office/powerpoint/2010/main" val="1693193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066800"/>
            <a:ext cx="7772400" cy="4683125"/>
          </a:xfrm>
        </p:spPr>
        <p:txBody>
          <a:bodyPr/>
          <a:lstStyle/>
          <a:p>
            <a:pPr marL="0" lvl="0">
              <a:buNone/>
            </a:pPr>
            <a:r>
              <a:rPr lang="en-US" sz="2800" b="1" dirty="0" smtClean="0">
                <a:solidFill>
                  <a:srgbClr val="000000"/>
                </a:solidFill>
                <a:effectLst>
                  <a:outerShdw blurRad="38100" dist="38100" dir="2700000" algn="tl">
                    <a:srgbClr val="000000">
                      <a:alpha val="43137"/>
                    </a:srgbClr>
                  </a:outerShdw>
                </a:effectLst>
              </a:rPr>
              <a:t>AUDIT </a:t>
            </a:r>
            <a:r>
              <a:rPr lang="en-US" sz="2800" b="1" dirty="0">
                <a:solidFill>
                  <a:srgbClr val="000000"/>
                </a:solidFill>
                <a:effectLst>
                  <a:outerShdw blurRad="38100" dist="38100" dir="2700000" algn="tl">
                    <a:srgbClr val="000000">
                      <a:alpha val="43137"/>
                    </a:srgbClr>
                  </a:outerShdw>
                </a:effectLst>
              </a:rPr>
              <a:t>FINDINGS:</a:t>
            </a:r>
            <a:endParaRPr lang="en-US" sz="2800" dirty="0">
              <a:solidFill>
                <a:srgbClr val="000000"/>
              </a:solidFill>
              <a:effectLst>
                <a:outerShdw blurRad="38100" dist="38100" dir="2700000" algn="tl">
                  <a:srgbClr val="000000">
                    <a:alpha val="43137"/>
                  </a:srgbClr>
                </a:outerShdw>
              </a:effectLst>
            </a:endParaRPr>
          </a:p>
          <a:p>
            <a:pPr marL="0" lvl="0">
              <a:buNone/>
            </a:pPr>
            <a:r>
              <a:rPr lang="en-US" sz="2800" dirty="0">
                <a:solidFill>
                  <a:srgbClr val="000000"/>
                </a:solidFill>
                <a:effectLst>
                  <a:outerShdw blurRad="38100" dist="38100" dir="2700000" algn="tl">
                    <a:srgbClr val="000000">
                      <a:alpha val="43137"/>
                    </a:srgbClr>
                  </a:outerShdw>
                </a:effectLst>
              </a:rPr>
              <a:t>Registration year 2012 and </a:t>
            </a:r>
            <a:r>
              <a:rPr lang="en-US" sz="2800" dirty="0" smtClean="0">
                <a:solidFill>
                  <a:srgbClr val="000000"/>
                </a:solidFill>
                <a:effectLst>
                  <a:outerShdw blurRad="38100" dist="38100" dir="2700000" algn="tl">
                    <a:srgbClr val="000000">
                      <a:alpha val="43137"/>
                    </a:srgbClr>
                  </a:outerShdw>
                </a:effectLst>
              </a:rPr>
              <a:t>2013 distance </a:t>
            </a:r>
            <a:r>
              <a:rPr lang="en-US" sz="2800" dirty="0">
                <a:solidFill>
                  <a:srgbClr val="000000"/>
                </a:solidFill>
                <a:effectLst>
                  <a:outerShdw blurRad="38100" dist="38100" dir="2700000" algn="tl">
                    <a:srgbClr val="000000">
                      <a:alpha val="43137"/>
                    </a:srgbClr>
                  </a:outerShdw>
                </a:effectLst>
              </a:rPr>
              <a:t>did not match the </a:t>
            </a:r>
            <a:r>
              <a:rPr lang="en-US" sz="2800" dirty="0" smtClean="0">
                <a:solidFill>
                  <a:srgbClr val="000000"/>
                </a:solidFill>
                <a:effectLst>
                  <a:outerShdw blurRad="38100" dist="38100" dir="2700000" algn="tl">
                    <a:srgbClr val="000000">
                      <a:alpha val="43137"/>
                    </a:srgbClr>
                  </a:outerShdw>
                </a:effectLst>
              </a:rPr>
              <a:t>distance </a:t>
            </a:r>
            <a:r>
              <a:rPr lang="en-US" sz="2800" dirty="0">
                <a:solidFill>
                  <a:srgbClr val="000000"/>
                </a:solidFill>
                <a:effectLst>
                  <a:outerShdw blurRad="38100" dist="38100" dir="2700000" algn="tl">
                    <a:srgbClr val="000000">
                      <a:alpha val="43137"/>
                    </a:srgbClr>
                  </a:outerShdw>
                </a:effectLst>
              </a:rPr>
              <a:t>at renewal. Auditor found the records for registration year 2012 and 2013 to be inadequate.  In accordance with the International Registration Plan records </a:t>
            </a:r>
            <a:r>
              <a:rPr lang="en-US" sz="2800" dirty="0" smtClean="0">
                <a:solidFill>
                  <a:srgbClr val="000000"/>
                </a:solidFill>
                <a:effectLst>
                  <a:outerShdw blurRad="38100" dist="38100" dir="2700000" algn="tl">
                    <a:srgbClr val="000000">
                      <a:alpha val="43137"/>
                    </a:srgbClr>
                  </a:outerShdw>
                </a:effectLst>
              </a:rPr>
              <a:t>that are </a:t>
            </a:r>
            <a:r>
              <a:rPr lang="en-US" sz="2800" dirty="0">
                <a:solidFill>
                  <a:srgbClr val="000000"/>
                </a:solidFill>
                <a:effectLst>
                  <a:outerShdw blurRad="38100" dist="38100" dir="2700000" algn="tl">
                    <a:srgbClr val="000000">
                      <a:alpha val="43137"/>
                    </a:srgbClr>
                  </a:outerShdw>
                </a:effectLst>
              </a:rPr>
              <a:t>not made available, or are determined inadequate, will be assessed twenty percent (20%) of the fees paid to EACH jurisdiction during the year(s) under audit.  </a:t>
            </a:r>
          </a:p>
          <a:p>
            <a:pPr lvl="0"/>
            <a:endParaRPr lang="en-US" dirty="0">
              <a:solidFill>
                <a:srgbClr val="000000"/>
              </a:solidFill>
            </a:endParaRPr>
          </a:p>
          <a:p>
            <a:pPr lvl="0">
              <a:buNone/>
            </a:pPr>
            <a:endParaRPr lang="en-US" dirty="0">
              <a:solidFill>
                <a:srgbClr val="000000"/>
              </a:solidFill>
            </a:endParaRPr>
          </a:p>
          <a:p>
            <a:endParaRPr lang="en-US" dirty="0" smtClean="0"/>
          </a:p>
          <a:p>
            <a:pPr>
              <a:buNone/>
            </a:pPr>
            <a:endParaRPr lang="en-US" dirty="0"/>
          </a:p>
        </p:txBody>
      </p:sp>
    </p:spTree>
    <p:extLst>
      <p:ext uri="{BB962C8B-B14F-4D97-AF65-F5344CB8AC3E}">
        <p14:creationId xmlns:p14="http://schemas.microsoft.com/office/powerpoint/2010/main" val="353943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REPORT WRITING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normAutofit/>
          </a:bodyPr>
          <a:lstStyle/>
          <a:p>
            <a:r>
              <a:rPr lang="en-US" dirty="0" smtClean="0">
                <a:effectLst>
                  <a:outerShdw blurRad="38100" dist="38100" dir="2700000" algn="tl">
                    <a:srgbClr val="000000">
                      <a:alpha val="43137"/>
                    </a:srgbClr>
                  </a:outerShdw>
                </a:effectLst>
              </a:rPr>
              <a:t>Technical writing</a:t>
            </a:r>
          </a:p>
          <a:p>
            <a:pPr lvl="0"/>
            <a:r>
              <a:rPr lang="en-US" dirty="0" smtClean="0">
                <a:effectLst>
                  <a:outerShdw blurRad="38100" dist="38100" dir="2700000" algn="tl">
                    <a:srgbClr val="000000">
                      <a:alpha val="43137"/>
                    </a:srgbClr>
                  </a:outerShdw>
                </a:effectLst>
              </a:rPr>
              <a:t>Crutch words</a:t>
            </a:r>
          </a:p>
          <a:p>
            <a:pPr lvl="0"/>
            <a:r>
              <a:rPr lang="en-US" dirty="0" smtClean="0">
                <a:effectLst>
                  <a:outerShdw blurRad="38100" dist="38100" dir="2700000" algn="tl">
                    <a:srgbClr val="000000">
                      <a:alpha val="43137"/>
                    </a:srgbClr>
                  </a:outerShdw>
                </a:effectLst>
              </a:rPr>
              <a:t>Word count, Syllable count</a:t>
            </a:r>
          </a:p>
          <a:p>
            <a:pPr lvl="0"/>
            <a:r>
              <a:rPr lang="en-US" dirty="0" smtClean="0">
                <a:effectLst>
                  <a:outerShdw blurRad="38100" dist="38100" dir="2700000" algn="tl">
                    <a:srgbClr val="000000">
                      <a:alpha val="43137"/>
                    </a:srgbClr>
                  </a:outerShdw>
                </a:effectLst>
              </a:rPr>
              <a:t>Audience</a:t>
            </a:r>
          </a:p>
          <a:p>
            <a:pPr lvl="0"/>
            <a:r>
              <a:rPr lang="en-US" dirty="0" smtClean="0">
                <a:effectLst>
                  <a:outerShdw blurRad="38100" dist="38100" dir="2700000" algn="tl">
                    <a:srgbClr val="000000">
                      <a:alpha val="43137"/>
                    </a:srgbClr>
                  </a:outerShdw>
                </a:effectLst>
              </a:rPr>
              <a:t>Standard language</a:t>
            </a:r>
          </a:p>
          <a:p>
            <a:pPr lvl="0"/>
            <a:r>
              <a:rPr lang="en-US" dirty="0" smtClean="0">
                <a:effectLst>
                  <a:outerShdw blurRad="38100" dist="38100" dir="2700000" algn="tl">
                    <a:srgbClr val="000000">
                      <a:alpha val="43137"/>
                    </a:srgbClr>
                  </a:outerShdw>
                </a:effectLst>
              </a:rPr>
              <a:t>Avoid repetition</a:t>
            </a:r>
          </a:p>
          <a:p>
            <a:pPr lvl="0"/>
            <a:r>
              <a:rPr lang="en-US" dirty="0" smtClean="0">
                <a:effectLst>
                  <a:outerShdw blurRad="38100" dist="38100" dir="2700000" algn="tl">
                    <a:srgbClr val="000000">
                      <a:alpha val="43137"/>
                    </a:srgbClr>
                  </a:outerShdw>
                </a:effectLst>
              </a:rPr>
              <a:t>White space</a:t>
            </a:r>
          </a:p>
          <a:p>
            <a:pPr>
              <a:buNone/>
            </a:pPr>
            <a:endParaRPr lang="en-US" dirty="0"/>
          </a:p>
        </p:txBody>
      </p:sp>
      <p:pic>
        <p:nvPicPr>
          <p:cNvPr id="1026" name="Picture 2" descr="C:\Users\renee.kyser\AppData\Local\Microsoft\Windows\Temporary Internet Files\Content.IE5\NZF4Q385\dglxass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6808">
            <a:off x="5679979" y="1572111"/>
            <a:ext cx="2803580" cy="393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46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 this?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066800"/>
            <a:ext cx="8153400" cy="4953000"/>
          </a:xfrm>
        </p:spPr>
        <p:txBody>
          <a:bodyPr/>
          <a:lstStyle/>
          <a:p>
            <a:pPr>
              <a:buNone/>
            </a:pPr>
            <a:r>
              <a:rPr lang="en-US" sz="2800" b="1" dirty="0" smtClean="0">
                <a:effectLst>
                  <a:outerShdw blurRad="38100" dist="38100" dir="2700000" algn="tl">
                    <a:srgbClr val="000000">
                      <a:alpha val="43137"/>
                    </a:srgbClr>
                  </a:outerShdw>
                </a:effectLst>
              </a:rPr>
              <a:t>RECORDS PROVIDED:</a:t>
            </a:r>
            <a:endParaRPr lang="en-US" sz="2800" dirty="0" smtClean="0">
              <a:effectLst>
                <a:outerShdw blurRad="38100" dist="38100" dir="2700000" algn="tl">
                  <a:srgbClr val="000000">
                    <a:alpha val="43137"/>
                  </a:srgbClr>
                </a:outerShdw>
              </a:effectLst>
            </a:endParaRPr>
          </a:p>
          <a:p>
            <a:pPr>
              <a:buNone/>
            </a:pPr>
            <a:r>
              <a:rPr lang="en-US" sz="2800" dirty="0" smtClean="0">
                <a:effectLst>
                  <a:outerShdw blurRad="38100" dist="38100" dir="2700000" algn="tl">
                    <a:srgbClr val="000000">
                      <a:alpha val="43137"/>
                    </a:srgbClr>
                  </a:outerShdw>
                </a:effectLst>
              </a:rPr>
              <a:t>Mr. X presented the following records:</a:t>
            </a:r>
          </a:p>
          <a:p>
            <a:pPr lvl="0"/>
            <a:r>
              <a:rPr lang="en-US" sz="2800" dirty="0" smtClean="0">
                <a:effectLst>
                  <a:outerShdw blurRad="38100" dist="38100" dir="2700000" algn="tl">
                    <a:srgbClr val="000000">
                      <a:alpha val="43137"/>
                    </a:srgbClr>
                  </a:outerShdw>
                </a:effectLst>
              </a:rPr>
              <a:t>Manual monthly trip worksheets detailing the total distance</a:t>
            </a:r>
          </a:p>
          <a:p>
            <a:pPr lvl="0"/>
            <a:r>
              <a:rPr lang="en-US" sz="2800" dirty="0" smtClean="0">
                <a:effectLst>
                  <a:outerShdw blurRad="38100" dist="38100" dir="2700000" algn="tl">
                    <a:srgbClr val="000000">
                      <a:alpha val="43137"/>
                    </a:srgbClr>
                  </a:outerShdw>
                </a:effectLst>
              </a:rPr>
              <a:t>Monthly distance summaries</a:t>
            </a:r>
          </a:p>
          <a:p>
            <a:pPr lvl="0"/>
            <a:r>
              <a:rPr lang="en-US" sz="2800" dirty="0" smtClean="0">
                <a:effectLst>
                  <a:outerShdw blurRad="38100" dist="38100" dir="2700000" algn="tl">
                    <a:srgbClr val="000000">
                      <a:alpha val="43137"/>
                    </a:srgbClr>
                  </a:outerShdw>
                </a:effectLst>
              </a:rPr>
              <a:t>Manual daily jurisdictional fuel worksheets</a:t>
            </a:r>
          </a:p>
          <a:p>
            <a:pPr marL="0" lvl="0" indent="0">
              <a:buNone/>
            </a:pPr>
            <a:endParaRPr lang="en-US" sz="1400" dirty="0" smtClean="0">
              <a:effectLst>
                <a:outerShdw blurRad="38100" dist="38100" dir="2700000" algn="tl">
                  <a:srgbClr val="000000">
                    <a:alpha val="43137"/>
                  </a:srgbClr>
                </a:outerShdw>
              </a:effectLst>
            </a:endParaRPr>
          </a:p>
          <a:p>
            <a:pPr>
              <a:buNone/>
            </a:pPr>
            <a:r>
              <a:rPr lang="en-US" sz="2800" dirty="0" smtClean="0">
                <a:effectLst>
                  <a:outerShdw blurRad="38100" dist="38100" dir="2700000" algn="tl">
                    <a:srgbClr val="000000">
                      <a:alpha val="43137"/>
                    </a:srgbClr>
                  </a:outerShdw>
                </a:effectLst>
              </a:rPr>
              <a:t> ZZ, Inc., Anywhere, N.A. presented the following:</a:t>
            </a:r>
          </a:p>
          <a:p>
            <a:pPr lvl="0"/>
            <a:r>
              <a:rPr lang="en-US" sz="2800" dirty="0" smtClean="0">
                <a:effectLst>
                  <a:outerShdw blurRad="38100" dist="38100" dir="2700000" algn="tl">
                    <a:srgbClr val="000000">
                      <a:alpha val="43137"/>
                    </a:srgbClr>
                  </a:outerShdw>
                </a:effectLst>
              </a:rPr>
              <a:t>IFTA MFUT-15 quarterly returns</a:t>
            </a:r>
          </a:p>
          <a:p>
            <a:pPr>
              <a:buNone/>
            </a:pPr>
            <a:r>
              <a:rPr lang="en-US" sz="2800" b="1" dirty="0" smtClean="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4953000"/>
          </a:xfrm>
        </p:spPr>
        <p:txBody>
          <a:bodyPr/>
          <a:lstStyle/>
          <a:p>
            <a:pPr marL="0" indent="0">
              <a:buNone/>
            </a:pPr>
            <a:r>
              <a:rPr lang="en-US" sz="2800" b="1" dirty="0">
                <a:effectLst>
                  <a:outerShdw blurRad="38100" dist="38100" dir="2700000" algn="tl">
                    <a:srgbClr val="000000">
                      <a:alpha val="43137"/>
                    </a:srgbClr>
                  </a:outerShdw>
                </a:effectLst>
              </a:rPr>
              <a:t>AUDIT FINDINGS:</a:t>
            </a:r>
            <a:endParaRPr lang="en-US" sz="2800" dirty="0">
              <a:effectLst>
                <a:outerShdw blurRad="38100" dist="38100" dir="2700000" algn="tl">
                  <a:srgbClr val="000000">
                    <a:alpha val="43137"/>
                  </a:srgbClr>
                </a:outerShdw>
              </a:effectLst>
            </a:endParaRPr>
          </a:p>
          <a:p>
            <a:pPr marL="0" indent="0">
              <a:buNone/>
            </a:pPr>
            <a:r>
              <a:rPr lang="en-US" sz="2800" dirty="0">
                <a:effectLst>
                  <a:outerShdw blurRad="38100" dist="38100" dir="2700000" algn="tl">
                    <a:srgbClr val="000000">
                      <a:alpha val="43137"/>
                    </a:srgbClr>
                  </a:outerShdw>
                </a:effectLst>
              </a:rPr>
              <a:t>The auditor verified the distance reported in the registrant’s application for </a:t>
            </a:r>
            <a:r>
              <a:rPr lang="en-US" sz="2800" dirty="0" smtClean="0">
                <a:effectLst>
                  <a:outerShdw blurRad="38100" dist="38100" dir="2700000" algn="tl">
                    <a:srgbClr val="000000">
                      <a:alpha val="43137"/>
                    </a:srgbClr>
                  </a:outerShdw>
                </a:effectLst>
              </a:rPr>
              <a:t>apportioned</a:t>
            </a:r>
            <a:endParaRPr lang="en-US" sz="2800" dirty="0">
              <a:effectLst>
                <a:outerShdw blurRad="38100" dist="38100" dir="2700000" algn="tl">
                  <a:srgbClr val="000000">
                    <a:alpha val="43137"/>
                  </a:srgbClr>
                </a:outerShdw>
              </a:effectLst>
            </a:endParaRPr>
          </a:p>
          <a:p>
            <a:pPr marL="0" indent="0">
              <a:buNone/>
            </a:pPr>
            <a:r>
              <a:rPr lang="en-US" sz="2800" dirty="0">
                <a:effectLst>
                  <a:outerShdw blurRad="38100" dist="38100" dir="2700000" algn="tl">
                    <a:srgbClr val="000000">
                      <a:alpha val="43137"/>
                    </a:srgbClr>
                  </a:outerShdw>
                </a:effectLst>
              </a:rPr>
              <a:t>registration and evaluated the accuracy of the registrant’s distance accounting </a:t>
            </a:r>
            <a:r>
              <a:rPr lang="en-US" sz="2800" dirty="0" smtClean="0">
                <a:effectLst>
                  <a:outerShdw blurRad="38100" dist="38100" dir="2700000" algn="tl">
                    <a:srgbClr val="000000">
                      <a:alpha val="43137"/>
                    </a:srgbClr>
                  </a:outerShdw>
                </a:effectLst>
              </a:rPr>
              <a:t>system.</a:t>
            </a:r>
            <a:r>
              <a:rPr lang="en-US" sz="2800" dirty="0">
                <a:effectLst>
                  <a:outerShdw blurRad="38100" dist="38100" dir="2700000" algn="tl">
                    <a:srgbClr val="000000">
                      <a:alpha val="43137"/>
                    </a:srgbClr>
                  </a:outerShdw>
                </a:effectLst>
              </a:rPr>
              <a:t> </a:t>
            </a:r>
            <a:endParaRPr lang="en-US" sz="2800" dirty="0" smtClean="0">
              <a:effectLst>
                <a:outerShdw blurRad="38100" dist="38100" dir="2700000" algn="tl">
                  <a:srgbClr val="000000">
                    <a:alpha val="43137"/>
                  </a:srgbClr>
                </a:outerShdw>
              </a:effectLst>
            </a:endParaRPr>
          </a:p>
          <a:p>
            <a:pPr marL="0" indent="0">
              <a:buNone/>
            </a:pPr>
            <a:endParaRPr lang="en-US" sz="1000" dirty="0">
              <a:effectLst>
                <a:outerShdw blurRad="38100" dist="38100" dir="2700000" algn="tl">
                  <a:srgbClr val="000000">
                    <a:alpha val="43137"/>
                  </a:srgbClr>
                </a:outerShdw>
              </a:effectLst>
            </a:endParaRPr>
          </a:p>
          <a:p>
            <a:pPr marL="0" indent="0">
              <a:buNone/>
            </a:pPr>
            <a:r>
              <a:rPr lang="en-US" sz="2800" u="sng" dirty="0">
                <a:effectLst>
                  <a:outerShdw blurRad="38100" dist="38100" dir="2700000" algn="tl">
                    <a:srgbClr val="000000">
                      <a:alpha val="43137"/>
                    </a:srgbClr>
                  </a:outerShdw>
                </a:effectLst>
              </a:rPr>
              <a:t>Registration years 2012-13</a:t>
            </a:r>
            <a:endParaRPr lang="en-US" sz="2800" dirty="0">
              <a:effectLst>
                <a:outerShdw blurRad="38100" dist="38100" dir="2700000" algn="tl">
                  <a:srgbClr val="000000">
                    <a:alpha val="43137"/>
                  </a:srgbClr>
                </a:outerShdw>
              </a:effectLst>
            </a:endParaRPr>
          </a:p>
          <a:p>
            <a:pPr marL="0" indent="0">
              <a:spcBef>
                <a:spcPts val="0"/>
              </a:spcBef>
              <a:buNone/>
            </a:pPr>
            <a:r>
              <a:rPr lang="en-US" sz="2800" dirty="0">
                <a:effectLst>
                  <a:outerShdw blurRad="38100" dist="38100" dir="2700000" algn="tl">
                    <a:srgbClr val="000000">
                      <a:alpha val="43137"/>
                    </a:srgbClr>
                  </a:outerShdw>
                </a:effectLst>
              </a:rPr>
              <a:t>The trip worksheets did not contain the required information.  In addition, the sum of the</a:t>
            </a:r>
          </a:p>
          <a:p>
            <a:pPr marL="0" indent="0">
              <a:spcBef>
                <a:spcPts val="0"/>
              </a:spcBef>
              <a:buNone/>
            </a:pPr>
            <a:r>
              <a:rPr lang="en-US" sz="2800" dirty="0">
                <a:effectLst>
                  <a:outerShdw blurRad="38100" dist="38100" dir="2700000" algn="tl">
                    <a:srgbClr val="000000">
                      <a:alpha val="43137"/>
                    </a:srgbClr>
                  </a:outerShdw>
                </a:effectLst>
              </a:rPr>
              <a:t>worksheet-recorded jurisdictional </a:t>
            </a:r>
            <a:r>
              <a:rPr lang="en-US" sz="2800" dirty="0" smtClean="0">
                <a:effectLst>
                  <a:outerShdw blurRad="38100" dist="38100" dir="2700000" algn="tl">
                    <a:srgbClr val="000000">
                      <a:alpha val="43137"/>
                    </a:srgbClr>
                  </a:outerShdw>
                </a:effectLst>
              </a:rPr>
              <a:t>distance </a:t>
            </a:r>
            <a:r>
              <a:rPr lang="en-US" sz="2800" dirty="0">
                <a:effectLst>
                  <a:outerShdw blurRad="38100" dist="38100" dir="2700000" algn="tl">
                    <a:srgbClr val="000000">
                      <a:alpha val="43137"/>
                    </a:srgbClr>
                  </a:outerShdw>
                </a:effectLst>
              </a:rPr>
              <a:t>did not match the reported jurisdictional </a:t>
            </a:r>
            <a:r>
              <a:rPr lang="en-US" sz="2800" dirty="0" smtClean="0">
                <a:effectLst>
                  <a:outerShdw blurRad="38100" dist="38100" dir="2700000" algn="tl">
                    <a:srgbClr val="000000">
                      <a:alpha val="43137"/>
                    </a:srgbClr>
                  </a:outerShdw>
                </a:effectLst>
              </a:rPr>
              <a:t>distance</a:t>
            </a:r>
            <a:r>
              <a:rPr lang="en-US" sz="2800" dirty="0">
                <a:effectLst>
                  <a:outerShdw blurRad="38100" dist="38100" dir="2700000" algn="tl">
                    <a:srgbClr val="000000">
                      <a:alpha val="43137"/>
                    </a:srgbClr>
                  </a:outerShdw>
                </a:effectLst>
              </a:rPr>
              <a:t>.  </a:t>
            </a:r>
          </a:p>
          <a:p>
            <a:pPr marL="0" indent="0">
              <a:buNone/>
            </a:pPr>
            <a:endParaRPr lang="en-US" sz="2800" dirty="0" smtClean="0">
              <a:effectLst>
                <a:outerShdw blurRad="38100" dist="38100" dir="2700000" algn="tl">
                  <a:srgbClr val="000000">
                    <a:alpha val="43137"/>
                  </a:srgbClr>
                </a:outerShdw>
              </a:effectLst>
            </a:endParaRPr>
          </a:p>
          <a:p>
            <a:pPr>
              <a:buNone/>
            </a:pPr>
            <a:endParaRPr lang="en-US"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990600"/>
            <a:ext cx="8077200" cy="4759325"/>
          </a:xfrm>
        </p:spPr>
        <p:txBody>
          <a:bodyPr/>
          <a:lstStyle/>
          <a:p>
            <a:pPr marL="0" indent="0">
              <a:buNone/>
            </a:pPr>
            <a:r>
              <a:rPr lang="en-US" sz="2800" dirty="0" smtClean="0">
                <a:effectLst>
                  <a:outerShdw blurRad="38100" dist="38100" dir="2700000" algn="tl">
                    <a:srgbClr val="000000">
                      <a:alpha val="43137"/>
                    </a:srgbClr>
                  </a:outerShdw>
                </a:effectLst>
              </a:rPr>
              <a:t>Since the auditor found the distance accounting system did not meet the requirements detailed in Article X of the International Registration Plan, the registrant was assessed a fee equal to twenty percent (20%) of the fees paid to EACH jurisdiction for these years.  </a:t>
            </a:r>
          </a:p>
          <a:p>
            <a:pPr marL="0" indent="0">
              <a:buNone/>
            </a:pPr>
            <a:r>
              <a:rPr lang="en-US" sz="1400" dirty="0" smtClean="0">
                <a:effectLst>
                  <a:outerShdw blurRad="38100" dist="38100" dir="2700000" algn="tl">
                    <a:srgbClr val="000000">
                      <a:alpha val="43137"/>
                    </a:srgbClr>
                  </a:outerShdw>
                </a:effectLst>
              </a:rPr>
              <a:t> </a:t>
            </a:r>
          </a:p>
          <a:p>
            <a:pPr marL="0" indent="0">
              <a:buNone/>
            </a:pPr>
            <a:r>
              <a:rPr lang="en-US" sz="2800" u="sng" dirty="0" smtClean="0">
                <a:effectLst>
                  <a:outerShdw blurRad="38100" dist="38100" dir="2700000" algn="tl">
                    <a:srgbClr val="000000">
                      <a:alpha val="43137"/>
                    </a:srgbClr>
                  </a:outerShdw>
                </a:effectLst>
              </a:rPr>
              <a:t>Registration year 2014</a:t>
            </a:r>
            <a:endParaRPr lang="en-US" sz="2800" dirty="0" smtClean="0">
              <a:effectLst>
                <a:outerShdw blurRad="38100" dist="38100" dir="2700000" algn="tl">
                  <a:srgbClr val="000000">
                    <a:alpha val="43137"/>
                  </a:srgbClr>
                </a:outerShdw>
              </a:effectLst>
            </a:endParaRPr>
          </a:p>
          <a:p>
            <a:pPr marL="0" indent="0">
              <a:buNone/>
            </a:pPr>
            <a:r>
              <a:rPr lang="en-US" sz="2800" dirty="0" smtClean="0">
                <a:effectLst>
                  <a:outerShdw blurRad="38100" dist="38100" dir="2700000" algn="tl">
                    <a:srgbClr val="000000">
                      <a:alpha val="43137"/>
                    </a:srgbClr>
                  </a:outerShdw>
                </a:effectLst>
              </a:rPr>
              <a:t>The registrant’s distance records were in compliance and were accepted as reported.</a:t>
            </a:r>
          </a:p>
          <a:p>
            <a:pPr marL="0" indent="0">
              <a:buNone/>
            </a:pPr>
            <a:endParaRPr lang="en-US" sz="2800" dirty="0" smtClean="0">
              <a:effectLst>
                <a:outerShdw blurRad="38100" dist="38100" dir="2700000" algn="tl">
                  <a:srgbClr val="000000">
                    <a:alpha val="43137"/>
                  </a:srgbClr>
                </a:outerShdw>
              </a:effectLst>
            </a:endParaRPr>
          </a:p>
          <a:p>
            <a:pPr>
              <a:buNone/>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477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Open 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spcBef>
                <a:spcPts val="0"/>
              </a:spcBef>
              <a:buNone/>
            </a:pPr>
            <a:r>
              <a:rPr lang="en-US" dirty="0" smtClean="0">
                <a:effectLst>
                  <a:outerShdw blurRad="38100" dist="38100" dir="2700000" algn="tl">
                    <a:srgbClr val="000000">
                      <a:alpha val="43137"/>
                    </a:srgbClr>
                  </a:outerShdw>
                </a:effectLst>
              </a:rPr>
              <a:t>Some inter-jurisdictional audit reports</a:t>
            </a:r>
          </a:p>
          <a:p>
            <a:pPr marL="0" indent="0">
              <a:spcBef>
                <a:spcPts val="0"/>
              </a:spcBef>
              <a:buNone/>
            </a:pPr>
            <a:r>
              <a:rPr lang="en-US" dirty="0" smtClean="0">
                <a:effectLst>
                  <a:outerShdw blurRad="38100" dist="38100" dir="2700000" algn="tl">
                    <a:srgbClr val="000000">
                      <a:alpha val="43137"/>
                    </a:srgbClr>
                  </a:outerShdw>
                </a:effectLst>
              </a:rPr>
              <a:t>include adjustments and assessments in the same document.  Others include the adjustments in the audit report and the assessment in a billing report.  What are the advantages and disadvantages of each method?  </a:t>
            </a:r>
            <a:endParaRPr lang="en-US" dirty="0">
              <a:effectLst>
                <a:outerShdw blurRad="38100" dist="38100" dir="2700000" algn="tl">
                  <a:srgbClr val="000000">
                    <a:alpha val="43137"/>
                  </a:srgbClr>
                </a:outerShdw>
              </a:effectLst>
            </a:endParaRPr>
          </a:p>
        </p:txBody>
      </p:sp>
      <p:pic>
        <p:nvPicPr>
          <p:cNvPr id="4"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spcBef>
                <a:spcPts val="0"/>
              </a:spcBef>
              <a:buNone/>
            </a:pPr>
            <a:endParaRPr lang="en-US" dirty="0">
              <a:effectLst>
                <a:outerShdw blurRad="38100" dist="38100" dir="2700000" algn="tl">
                  <a:srgbClr val="000000">
                    <a:alpha val="43137"/>
                  </a:srgbClr>
                </a:outerShdw>
              </a:effectLst>
            </a:endParaRPr>
          </a:p>
        </p:txBody>
      </p:sp>
      <p:pic>
        <p:nvPicPr>
          <p:cNvPr id="4"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0" y="1"/>
            <a:ext cx="9144000" cy="164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0" y="1676717"/>
            <a:ext cx="9190809" cy="171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0" y="3385060"/>
            <a:ext cx="9190810" cy="3320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191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Open 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4525963"/>
          </a:xfrm>
        </p:spPr>
        <p:txBody>
          <a:bodyPr/>
          <a:lstStyle/>
          <a:p>
            <a:pPr marL="0" indent="0" algn="ctr">
              <a:buNone/>
            </a:pPr>
            <a:r>
              <a:rPr lang="en-US" dirty="0" smtClean="0">
                <a:effectLst>
                  <a:outerShdw blurRad="38100" dist="38100" dir="2700000" algn="tl">
                    <a:srgbClr val="000000">
                      <a:alpha val="43137"/>
                    </a:srgbClr>
                  </a:outerShdw>
                </a:effectLst>
              </a:rPr>
              <a:t>Multi-year, multi-fleet, multi-program audits</a:t>
            </a:r>
          </a:p>
          <a:p>
            <a:pPr marL="0" indent="0" algn="ctr">
              <a:buNone/>
            </a:pPr>
            <a:endParaRPr lang="en-US" dirty="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Combined report</a:t>
            </a:r>
          </a:p>
          <a:p>
            <a:pPr marL="0" indent="0" algn="ctr">
              <a:buNone/>
            </a:pPr>
            <a:r>
              <a:rPr lang="en-US" dirty="0" smtClean="0">
                <a:effectLst>
                  <a:outerShdw blurRad="38100" dist="38100" dir="2700000" algn="tl">
                    <a:srgbClr val="000000">
                      <a:alpha val="43137"/>
                    </a:srgbClr>
                  </a:outerShdw>
                </a:effectLst>
              </a:rPr>
              <a:t>vs.</a:t>
            </a:r>
          </a:p>
          <a:p>
            <a:pPr marL="0" indent="0" algn="ctr">
              <a:buNone/>
            </a:pPr>
            <a:r>
              <a:rPr lang="en-US" dirty="0" smtClean="0">
                <a:effectLst>
                  <a:outerShdw blurRad="38100" dist="38100" dir="2700000" algn="tl">
                    <a:srgbClr val="000000">
                      <a:alpha val="43137"/>
                    </a:srgbClr>
                  </a:outerShdw>
                </a:effectLst>
              </a:rPr>
              <a:t>Separate reports</a:t>
            </a:r>
          </a:p>
        </p:txBody>
      </p:sp>
      <p:pic>
        <p:nvPicPr>
          <p:cNvPr id="4"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781800" y="0"/>
            <a:ext cx="990599" cy="990599"/>
          </a:xfrm>
          <a:prstGeom prst="rect">
            <a:avLst/>
          </a:prstGeom>
          <a:noFill/>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91381">
            <a:off x="469691" y="2553709"/>
            <a:ext cx="2386613" cy="238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320" t="11521" r="1576" b="9170"/>
          <a:stretch/>
        </p:blipFill>
        <p:spPr bwMode="auto">
          <a:xfrm rot="409780">
            <a:off x="6247467" y="2499436"/>
            <a:ext cx="2468880" cy="26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Open 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525963"/>
          </a:xfrm>
        </p:spPr>
        <p:txBody>
          <a:bodyPr>
            <a:normAutofit/>
          </a:bodyPr>
          <a:lstStyle/>
          <a:p>
            <a:pPr marL="0" lvl="1" indent="0" algn="ctr">
              <a:buNone/>
            </a:pPr>
            <a:r>
              <a:rPr lang="en-US" sz="3200" dirty="0" smtClean="0">
                <a:effectLst>
                  <a:outerShdw blurRad="38100" dist="38100" dir="2700000" algn="tl">
                    <a:srgbClr val="000000">
                      <a:alpha val="43137"/>
                    </a:srgbClr>
                  </a:outerShdw>
                </a:effectLst>
              </a:rPr>
              <a:t>Adequate / Inadequate</a:t>
            </a:r>
          </a:p>
          <a:p>
            <a:pPr marL="0" lvl="1" indent="0" algn="ctr">
              <a:buNone/>
            </a:pPr>
            <a:endParaRPr lang="en-US" sz="3200" dirty="0" smtClean="0">
              <a:effectLst>
                <a:outerShdw blurRad="38100" dist="38100" dir="2700000" algn="tl">
                  <a:srgbClr val="000000">
                    <a:alpha val="43137"/>
                  </a:srgbClr>
                </a:outerShdw>
              </a:effectLst>
            </a:endParaRPr>
          </a:p>
          <a:p>
            <a:pPr marL="0" lvl="1" indent="0" algn="ctr">
              <a:buNone/>
            </a:pPr>
            <a:r>
              <a:rPr lang="en-US" sz="3200" dirty="0" smtClean="0">
                <a:effectLst>
                  <a:outerShdw blurRad="38100" dist="38100" dir="2700000" algn="tl">
                    <a:srgbClr val="000000">
                      <a:alpha val="43137"/>
                    </a:srgbClr>
                  </a:outerShdw>
                </a:effectLst>
              </a:rPr>
              <a:t>Rating the Internal Controls</a:t>
            </a:r>
          </a:p>
          <a:p>
            <a:pPr marL="0" lvl="1" indent="0" algn="ctr">
              <a:buNone/>
            </a:pPr>
            <a:r>
              <a:rPr lang="en-US" sz="3200" dirty="0" smtClean="0">
                <a:effectLst>
                  <a:outerShdw blurRad="38100" dist="38100" dir="2700000" algn="tl">
                    <a:srgbClr val="000000">
                      <a:alpha val="43137"/>
                    </a:srgbClr>
                  </a:outerShdw>
                </a:effectLst>
              </a:rPr>
              <a:t>vs.</a:t>
            </a:r>
          </a:p>
          <a:p>
            <a:pPr marL="0" lvl="1" indent="0" algn="ctr">
              <a:buNone/>
            </a:pPr>
            <a:r>
              <a:rPr lang="en-US" sz="3200" dirty="0" smtClean="0">
                <a:effectLst>
                  <a:outerShdw blurRad="38100" dist="38100" dir="2700000" algn="tl">
                    <a:srgbClr val="000000">
                      <a:alpha val="43137"/>
                    </a:srgbClr>
                  </a:outerShdw>
                </a:effectLst>
              </a:rPr>
              <a:t>Rating the records as a whole</a:t>
            </a:r>
          </a:p>
          <a:p>
            <a:pPr lvl="2">
              <a:buNone/>
            </a:pPr>
            <a:endParaRPr lang="en-US" dirty="0" smtClean="0"/>
          </a:p>
          <a:p>
            <a:pPr lvl="6"/>
            <a:endParaRPr lang="en-US" dirty="0" smtClean="0"/>
          </a:p>
          <a:p>
            <a:pPr lvl="1">
              <a:buNone/>
            </a:pPr>
            <a:endParaRPr lang="en-US" dirty="0" smtClean="0"/>
          </a:p>
          <a:p>
            <a:pPr>
              <a:buNone/>
            </a:pPr>
            <a:endParaRPr lang="en-US" dirty="0"/>
          </a:p>
        </p:txBody>
      </p:sp>
      <p:pic>
        <p:nvPicPr>
          <p:cNvPr id="6"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7"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Open 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447800"/>
            <a:ext cx="7772400" cy="4133975"/>
          </a:xfrm>
        </p:spPr>
        <p:txBody>
          <a:bodyPr/>
          <a:lstStyle/>
          <a:p>
            <a:pPr marL="0" lvl="1" indent="0">
              <a:buNone/>
            </a:pPr>
            <a:r>
              <a:rPr lang="en-US" sz="3200" dirty="0" smtClean="0">
                <a:effectLst>
                  <a:outerShdw blurRad="38100" dist="38100" dir="2700000" algn="tl">
                    <a:srgbClr val="000000">
                      <a:alpha val="43137"/>
                    </a:srgbClr>
                  </a:outerShdw>
                </a:effectLst>
              </a:rPr>
              <a:t>For inadequate ratings, is it better to: </a:t>
            </a:r>
          </a:p>
          <a:p>
            <a:pPr marL="0" lvl="1" indent="0">
              <a:buNone/>
            </a:pPr>
            <a:endParaRPr lang="en-US" sz="3200" dirty="0" smtClean="0">
              <a:effectLst>
                <a:outerShdw blurRad="38100" dist="38100" dir="2700000" algn="tl">
                  <a:srgbClr val="000000">
                    <a:alpha val="43137"/>
                  </a:srgbClr>
                </a:outerShdw>
              </a:effectLst>
            </a:endParaRPr>
          </a:p>
          <a:p>
            <a:pPr marL="0" lvl="1" indent="0" algn="ctr">
              <a:buNone/>
            </a:pPr>
            <a:r>
              <a:rPr lang="en-US" sz="3200" dirty="0" smtClean="0">
                <a:effectLst>
                  <a:outerShdw blurRad="38100" dist="38100" dir="2700000" algn="tl">
                    <a:srgbClr val="000000">
                      <a:alpha val="43137"/>
                    </a:srgbClr>
                  </a:outerShdw>
                </a:effectLst>
              </a:rPr>
              <a:t>cite IRP 1015  or IFTA A550</a:t>
            </a:r>
          </a:p>
          <a:p>
            <a:pPr marL="0" lvl="1" indent="0" algn="ctr">
              <a:buNone/>
            </a:pPr>
            <a:r>
              <a:rPr lang="en-US" sz="3200" dirty="0" smtClean="0">
                <a:effectLst>
                  <a:outerShdw blurRad="38100" dist="38100" dir="2700000" algn="tl">
                    <a:srgbClr val="000000">
                      <a:alpha val="43137"/>
                    </a:srgbClr>
                  </a:outerShdw>
                </a:effectLst>
              </a:rPr>
              <a:t>or</a:t>
            </a:r>
          </a:p>
          <a:p>
            <a:pPr marL="0" lvl="1" indent="0" algn="ctr">
              <a:buNone/>
            </a:pPr>
            <a:r>
              <a:rPr lang="en-US" sz="3200" dirty="0" smtClean="0">
                <a:effectLst>
                  <a:outerShdw blurRad="38100" dist="38100" dir="2700000" algn="tl">
                    <a:srgbClr val="000000">
                      <a:alpha val="43137"/>
                    </a:srgbClr>
                  </a:outerShdw>
                </a:effectLst>
              </a:rPr>
              <a:t>provide an explanation</a:t>
            </a:r>
          </a:p>
        </p:txBody>
      </p:sp>
      <p:pic>
        <p:nvPicPr>
          <p:cNvPr id="4"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Open 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lgn="ctr">
              <a:lnSpc>
                <a:spcPct val="150000"/>
              </a:lnSpc>
              <a:spcBef>
                <a:spcPts val="0"/>
              </a:spcBef>
              <a:buNone/>
            </a:pPr>
            <a:endParaRPr lang="en-US" dirty="0" smtClean="0">
              <a:effectLst>
                <a:outerShdw blurRad="38100" dist="38100" dir="2700000" algn="tl">
                  <a:srgbClr val="000000">
                    <a:alpha val="43137"/>
                  </a:srgbClr>
                </a:outerShdw>
              </a:effectLst>
            </a:endParaRPr>
          </a:p>
          <a:p>
            <a:pPr marL="0" lvl="0" indent="0" algn="ctr">
              <a:lnSpc>
                <a:spcPct val="150000"/>
              </a:lnSpc>
              <a:spcBef>
                <a:spcPts val="0"/>
              </a:spcBef>
              <a:buNone/>
            </a:pPr>
            <a:r>
              <a:rPr lang="en-US" dirty="0" smtClean="0">
                <a:effectLst>
                  <a:outerShdw blurRad="38100" dist="38100" dir="2700000" algn="tl">
                    <a:srgbClr val="000000">
                      <a:alpha val="43137"/>
                    </a:srgbClr>
                  </a:outerShdw>
                </a:effectLst>
              </a:rPr>
              <a:t>Report signed by reviewer and auditor</a:t>
            </a:r>
          </a:p>
          <a:p>
            <a:pPr marL="0" lvl="0" indent="0" algn="ctr">
              <a:lnSpc>
                <a:spcPct val="150000"/>
              </a:lnSpc>
              <a:spcBef>
                <a:spcPts val="0"/>
              </a:spcBef>
              <a:buNone/>
            </a:pPr>
            <a:r>
              <a:rPr lang="en-US" dirty="0" smtClean="0">
                <a:effectLst>
                  <a:outerShdw blurRad="38100" dist="38100" dir="2700000" algn="tl">
                    <a:srgbClr val="000000">
                      <a:alpha val="43137"/>
                    </a:srgbClr>
                  </a:outerShdw>
                </a:effectLst>
              </a:rPr>
              <a:t>vs.</a:t>
            </a:r>
          </a:p>
          <a:p>
            <a:pPr marL="0" lvl="0" indent="0" algn="ctr">
              <a:lnSpc>
                <a:spcPct val="150000"/>
              </a:lnSpc>
              <a:spcBef>
                <a:spcPts val="0"/>
              </a:spcBef>
              <a:buNone/>
            </a:pPr>
            <a:r>
              <a:rPr lang="en-US" dirty="0" smtClean="0">
                <a:effectLst>
                  <a:outerShdw blurRad="38100" dist="38100" dir="2700000" algn="tl">
                    <a:srgbClr val="000000">
                      <a:alpha val="43137"/>
                    </a:srgbClr>
                  </a:outerShdw>
                </a:effectLst>
              </a:rPr>
              <a:t>auditor’s signature only</a:t>
            </a:r>
          </a:p>
          <a:p>
            <a:pPr>
              <a:buNone/>
            </a:pPr>
            <a:endParaRPr lang="en-US" dirty="0">
              <a:effectLst>
                <a:outerShdw blurRad="38100" dist="38100" dir="2700000" algn="tl">
                  <a:srgbClr val="000000">
                    <a:alpha val="43137"/>
                  </a:srgbClr>
                </a:outerShdw>
              </a:effectLst>
            </a:endParaRPr>
          </a:p>
        </p:txBody>
      </p:sp>
      <p:pic>
        <p:nvPicPr>
          <p:cNvPr id="4"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781800" y="0"/>
            <a:ext cx="990599" cy="99059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Open 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endParaRPr lang="en-US" dirty="0" smtClean="0">
              <a:effectLst>
                <a:outerShdw blurRad="38100" dist="38100" dir="2700000" algn="tl">
                  <a:srgbClr val="000000">
                    <a:alpha val="43137"/>
                  </a:srgbClr>
                </a:outerShdw>
              </a:effectLst>
            </a:endParaRPr>
          </a:p>
          <a:p>
            <a:pPr marL="0" indent="0">
              <a:buNone/>
            </a:pPr>
            <a:r>
              <a:rPr lang="en-US" dirty="0" smtClean="0">
                <a:effectLst>
                  <a:outerShdw blurRad="38100" dist="38100" dir="2700000" algn="tl">
                    <a:srgbClr val="000000">
                      <a:alpha val="43137"/>
                    </a:srgbClr>
                  </a:outerShdw>
                </a:effectLst>
              </a:rPr>
              <a:t>Some jurisdictional audit reports include</a:t>
            </a:r>
          </a:p>
          <a:p>
            <a:pPr marL="0" indent="0">
              <a:buNone/>
            </a:pPr>
            <a:r>
              <a:rPr lang="en-US" dirty="0" smtClean="0">
                <a:effectLst>
                  <a:outerShdw blurRad="38100" dist="38100" dir="2700000" algn="tl">
                    <a:srgbClr val="000000">
                      <a:alpha val="43137"/>
                    </a:srgbClr>
                  </a:outerShdw>
                </a:effectLst>
              </a:rPr>
              <a:t>separate sections for remarks and</a:t>
            </a:r>
          </a:p>
          <a:p>
            <a:pPr marL="0" indent="0">
              <a:buNone/>
            </a:pPr>
            <a:r>
              <a:rPr lang="en-US" dirty="0" smtClean="0">
                <a:effectLst>
                  <a:outerShdw blurRad="38100" dist="38100" dir="2700000" algn="tl">
                    <a:srgbClr val="000000">
                      <a:alpha val="43137"/>
                    </a:srgbClr>
                  </a:outerShdw>
                </a:effectLst>
              </a:rPr>
              <a:t>recommendations, while others separate</a:t>
            </a:r>
          </a:p>
          <a:p>
            <a:pPr marL="0" indent="0">
              <a:buNone/>
            </a:pPr>
            <a:r>
              <a:rPr lang="en-US" dirty="0" smtClean="0">
                <a:effectLst>
                  <a:outerShdw blurRad="38100" dist="38100" dir="2700000" algn="tl">
                    <a:srgbClr val="000000">
                      <a:alpha val="43137"/>
                    </a:srgbClr>
                  </a:outerShdw>
                </a:effectLst>
              </a:rPr>
              <a:t>the remarks section from the</a:t>
            </a:r>
          </a:p>
          <a:p>
            <a:pPr marL="0" indent="0">
              <a:buNone/>
            </a:pPr>
            <a:r>
              <a:rPr lang="en-US" dirty="0" smtClean="0">
                <a:effectLst>
                  <a:outerShdw blurRad="38100" dist="38100" dir="2700000" algn="tl">
                    <a:srgbClr val="000000">
                      <a:alpha val="43137"/>
                    </a:srgbClr>
                  </a:outerShdw>
                </a:effectLst>
              </a:rPr>
              <a:t>recommendations section.</a:t>
            </a:r>
          </a:p>
          <a:p>
            <a:pPr lvl="0">
              <a:buNone/>
            </a:pPr>
            <a:endParaRPr lang="en-US" dirty="0" smtClean="0"/>
          </a:p>
          <a:p>
            <a:endParaRPr lang="en-US" dirty="0"/>
          </a:p>
        </p:txBody>
      </p:sp>
      <p:pic>
        <p:nvPicPr>
          <p:cNvPr id="4"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Technical Writing</a:t>
            </a:r>
            <a:endParaRPr lang="en-US" dirty="0"/>
          </a:p>
        </p:txBody>
      </p:sp>
      <p:sp>
        <p:nvSpPr>
          <p:cNvPr id="16" name="Text Placeholder 15"/>
          <p:cNvSpPr>
            <a:spLocks noGrp="1"/>
          </p:cNvSpPr>
          <p:nvPr>
            <p:ph type="body" idx="1"/>
          </p:nvPr>
        </p:nvSpPr>
        <p:spPr>
          <a:xfrm>
            <a:off x="457200" y="1143000"/>
            <a:ext cx="8229600" cy="1143000"/>
          </a:xfrm>
        </p:spPr>
        <p:txBody>
          <a:bodyPr/>
          <a:lstStyle/>
          <a:p>
            <a:pPr marL="457200" indent="-457200" algn="r">
              <a:buFont typeface="Arial" panose="020B0604020202020204" pitchFamily="34" charset="0"/>
              <a:buChar char="•"/>
            </a:pPr>
            <a:r>
              <a:rPr lang="en-US" sz="3200" b="0" dirty="0" smtClean="0">
                <a:effectLst>
                  <a:outerShdw blurRad="38100" dist="38100" dir="2700000" algn="tl">
                    <a:srgbClr val="000000">
                      <a:alpha val="43137"/>
                    </a:srgbClr>
                  </a:outerShdw>
                </a:effectLst>
              </a:rPr>
              <a:t>Clear		</a:t>
            </a:r>
            <a:endParaRPr lang="en-US" sz="3200" b="0" dirty="0">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457200" y="2590800"/>
            <a:ext cx="8229600" cy="1600200"/>
          </a:xfrm>
        </p:spPr>
        <p:txBody>
          <a:bodyPr/>
          <a:lstStyle/>
          <a:p>
            <a:pPr marL="0" indent="0">
              <a:buNone/>
            </a:pPr>
            <a:endParaRPr lang="en-US" sz="1800" dirty="0" smtClean="0"/>
          </a:p>
          <a:p>
            <a:r>
              <a:rPr lang="en-US" sz="3200" dirty="0" smtClean="0">
                <a:effectLst>
                  <a:outerShdw blurRad="38100" dist="38100" dir="2700000" algn="tl">
                    <a:srgbClr val="000000">
                      <a:alpha val="43137"/>
                    </a:srgbClr>
                  </a:outerShdw>
                </a:effectLst>
              </a:rPr>
              <a:t>     Concise	</a:t>
            </a:r>
          </a:p>
          <a:p>
            <a:pPr marL="0" indent="0">
              <a:buNone/>
            </a:pPr>
            <a:endParaRPr lang="en-US" b="1" dirty="0"/>
          </a:p>
        </p:txBody>
      </p:sp>
      <p:sp>
        <p:nvSpPr>
          <p:cNvPr id="18" name="Content Placeholder 17"/>
          <p:cNvSpPr>
            <a:spLocks noGrp="1"/>
          </p:cNvSpPr>
          <p:nvPr>
            <p:ph sz="quarter" idx="4"/>
          </p:nvPr>
        </p:nvSpPr>
        <p:spPr>
          <a:xfrm>
            <a:off x="457201" y="4515918"/>
            <a:ext cx="8229600" cy="1610243"/>
          </a:xfrm>
        </p:spPr>
        <p:txBody>
          <a:bodyPr/>
          <a:lstStyle/>
          <a:p>
            <a:pPr marL="0" indent="0" algn="r">
              <a:buNone/>
            </a:pPr>
            <a:endParaRPr lang="en-US" dirty="0" smtClean="0">
              <a:effectLst>
                <a:outerShdw blurRad="38100" dist="38100" dir="2700000" algn="tl">
                  <a:srgbClr val="000000">
                    <a:alpha val="43137"/>
                  </a:srgbClr>
                </a:outerShdw>
              </a:effectLst>
            </a:endParaRPr>
          </a:p>
          <a:p>
            <a:pPr algn="r"/>
            <a:r>
              <a:rPr lang="en-US" sz="3200" dirty="0" smtClean="0">
                <a:effectLst>
                  <a:outerShdw blurRad="38100" dist="38100" dir="2700000" algn="tl">
                    <a:srgbClr val="000000">
                      <a:alpha val="43137"/>
                    </a:srgbClr>
                  </a:outerShdw>
                </a:effectLst>
              </a:rPr>
              <a:t>Descriptive		</a:t>
            </a:r>
          </a:p>
          <a:p>
            <a:pPr marL="0" indent="0" algn="r">
              <a:buNone/>
            </a:pPr>
            <a:r>
              <a:rPr lang="en-US" sz="3200" dirty="0" smtClean="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6114">
            <a:off x="4418991" y="2781789"/>
            <a:ext cx="2971800" cy="158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85352">
            <a:off x="1620744" y="4140971"/>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14419"/>
            <a:ext cx="4360956"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arn(inVertical)">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fade">
                                      <p:cBhvr>
                                        <p:cTn id="20" dur="1000"/>
                                        <p:tgtEl>
                                          <p:spTgt spid="18">
                                            <p:txEl>
                                              <p:pRg st="1" end="1"/>
                                            </p:txEl>
                                          </p:spTgt>
                                        </p:tgtEl>
                                      </p:cBhvr>
                                    </p:animEffect>
                                    <p:anim calcmode="lin" valueType="num">
                                      <p:cBhvr>
                                        <p:cTn id="21"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1000"/>
                                        <p:tgtEl>
                                          <p:spTgt spid="18">
                                            <p:txEl>
                                              <p:pRg st="2" end="2"/>
                                            </p:txEl>
                                          </p:spTgt>
                                        </p:tgtEl>
                                      </p:cBhvr>
                                    </p:animEffect>
                                    <p:anim calcmode="lin" valueType="num">
                                      <p:cBhvr>
                                        <p:cTn id="28"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Open Discussion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buNone/>
            </a:pPr>
            <a:r>
              <a:rPr lang="en-US" dirty="0" smtClean="0">
                <a:effectLst>
                  <a:outerShdw blurRad="38100" dist="38100" dir="2700000" algn="tl">
                    <a:srgbClr val="000000">
                      <a:alpha val="43137"/>
                    </a:srgbClr>
                  </a:outerShdw>
                </a:effectLst>
              </a:rPr>
              <a:t>Are there advantages to including separate sections for the audit procedures employed?</a:t>
            </a:r>
          </a:p>
          <a:p>
            <a:pPr marL="0" lvl="0" indent="0" algn="ctr">
              <a:buNone/>
            </a:pPr>
            <a:r>
              <a:rPr lang="en-US" dirty="0" smtClean="0">
                <a:effectLst>
                  <a:outerShdw blurRad="38100" dist="38100" dir="2700000" algn="tl">
                    <a:srgbClr val="000000">
                      <a:alpha val="43137"/>
                    </a:srgbClr>
                  </a:outerShdw>
                </a:effectLst>
              </a:rPr>
              <a:t>Or</a:t>
            </a:r>
          </a:p>
          <a:p>
            <a:pPr marL="0" lvl="0" indent="0" algn="ctr">
              <a:buNone/>
            </a:pPr>
            <a:endParaRPr lang="en-US" dirty="0" smtClean="0">
              <a:effectLst>
                <a:outerShdw blurRad="38100" dist="38100" dir="2700000" algn="tl">
                  <a:srgbClr val="000000">
                    <a:alpha val="43137"/>
                  </a:srgbClr>
                </a:outerShdw>
              </a:effectLst>
            </a:endParaRPr>
          </a:p>
          <a:p>
            <a:pPr marL="0" lvl="0" indent="0">
              <a:buNone/>
            </a:pPr>
            <a:r>
              <a:rPr lang="en-US" dirty="0" smtClean="0">
                <a:effectLst>
                  <a:outerShdw blurRad="38100" dist="38100" dir="2700000" algn="tl">
                    <a:srgbClr val="000000">
                      <a:alpha val="43137"/>
                    </a:srgbClr>
                  </a:outerShdw>
                </a:effectLst>
              </a:rPr>
              <a:t>Is it better to include this discussion in the adjustment section of the audit report?</a:t>
            </a:r>
          </a:p>
          <a:p>
            <a:pPr marL="0" lvl="0" indent="0">
              <a:buNone/>
            </a:pPr>
            <a:endParaRPr lang="en-US" dirty="0" smtClean="0"/>
          </a:p>
          <a:p>
            <a:pPr>
              <a:buNone/>
            </a:pPr>
            <a:endParaRPr lang="en-US" dirty="0"/>
          </a:p>
        </p:txBody>
      </p:sp>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6"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buNone/>
            </a:pPr>
            <a:endParaRPr lang="en-US" dirty="0" smtClean="0"/>
          </a:p>
          <a:p>
            <a:pPr>
              <a:buNone/>
            </a:pPr>
            <a:endParaRPr lang="en-US" dirty="0"/>
          </a:p>
        </p:txBody>
      </p:sp>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6"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0868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170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lvl="0" indent="0">
              <a:buNone/>
            </a:pPr>
            <a:endParaRPr lang="en-US" dirty="0" smtClean="0"/>
          </a:p>
          <a:p>
            <a:pPr>
              <a:buNone/>
            </a:pPr>
            <a:endParaRPr lang="en-US" dirty="0"/>
          </a:p>
        </p:txBody>
      </p:sp>
      <p:pic>
        <p:nvPicPr>
          <p:cNvPr id="5"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1219201" y="1"/>
            <a:ext cx="990599" cy="990599"/>
          </a:xfrm>
          <a:prstGeom prst="rect">
            <a:avLst/>
          </a:prstGeom>
          <a:noFill/>
        </p:spPr>
      </p:pic>
      <p:pic>
        <p:nvPicPr>
          <p:cNvPr id="6" name="Picture 12" descr="C:\Users\mhalstead\AppData\Local\Microsoft\Windows\Temporary Internet Files\Content.IE5\TAJVV7W8\MC900441498[1].png"/>
          <p:cNvPicPr>
            <a:picLocks noChangeAspect="1" noChangeArrowheads="1"/>
          </p:cNvPicPr>
          <p:nvPr/>
        </p:nvPicPr>
        <p:blipFill>
          <a:blip r:embed="rId3" cstate="print"/>
          <a:srcRect/>
          <a:stretch>
            <a:fillRect/>
          </a:stretch>
        </p:blipFill>
        <p:spPr bwMode="auto">
          <a:xfrm>
            <a:off x="6858000" y="0"/>
            <a:ext cx="990599" cy="990599"/>
          </a:xfrm>
          <a:prstGeom prst="rect">
            <a:avLst/>
          </a:prstGeom>
          <a:noFill/>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4" y="25053"/>
            <a:ext cx="8911116" cy="6047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607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77200"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32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5638800"/>
          </a:xfrm>
        </p:spPr>
        <p:txBody>
          <a:bodyPr/>
          <a:lstStyle/>
          <a:p>
            <a:pPr marL="0" indent="0">
              <a:spcBef>
                <a:spcPts val="0"/>
              </a:spcBef>
              <a:buNone/>
            </a:pPr>
            <a:endPar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endPar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endPar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Mike </a:t>
            </a:r>
            <a:r>
              <a:rPr lang="en-US"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Buccola</a:t>
            </a: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Renée Kyser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Tom </a:t>
            </a: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Sullivan</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Rev Agent		Rev Examiner	Audit Super</a:t>
            </a:r>
          </a:p>
          <a:p>
            <a:pPr marL="0" indent="0">
              <a:spcBef>
                <a:spcPts val="0"/>
              </a:spcBef>
              <a:buNone/>
            </a:pP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Accounting Rev.	MV </a:t>
            </a:r>
            <a:r>
              <a:rPr lang="en-US"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Div</a:t>
            </a: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Audit	Special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Tax Div.</a:t>
            </a:r>
          </a:p>
          <a:p>
            <a:pPr marL="0" indent="0">
              <a:spcBef>
                <a:spcPts val="0"/>
              </a:spcBef>
              <a:buNone/>
            </a:pP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 SOS		AL DOR		IN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DOR</a:t>
            </a:r>
          </a:p>
          <a:p>
            <a:pPr marL="0" indent="0">
              <a:spcBef>
                <a:spcPts val="0"/>
              </a:spcBef>
              <a:buNone/>
            </a:pP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312-305-0046	334-493-0053	317-910-9471</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endParaRPr lang="en-US" sz="1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r>
              <a:rPr lang="en-US"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US"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very special </a:t>
            </a:r>
            <a:r>
              <a:rPr lang="en-US" sz="2800" u="sng"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to Monica Halstead, IN DOR</a:t>
            </a:r>
          </a:p>
          <a:p>
            <a:pPr marL="0" indent="0">
              <a:spcBef>
                <a:spcPts val="0"/>
              </a:spcBef>
              <a:buNone/>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spcBef>
                <a:spcPts val="0"/>
              </a:spcBef>
              <a:buNone/>
            </a:pPr>
            <a:r>
              <a:rPr lang="en-US"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6858000" cy="271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841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Crutch Words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05200" y="1371600"/>
            <a:ext cx="5181600" cy="4378325"/>
          </a:xfrm>
        </p:spPr>
        <p:txBody>
          <a:bodyPr/>
          <a:lstStyle/>
          <a:p>
            <a:pPr marL="0" indent="0">
              <a:buNone/>
            </a:pPr>
            <a:r>
              <a:rPr lang="en-US" dirty="0" smtClean="0">
                <a:effectLst>
                  <a:outerShdw blurRad="38100" dist="38100" dir="2700000" algn="tl">
                    <a:srgbClr val="000000">
                      <a:alpha val="43137"/>
                    </a:srgbClr>
                  </a:outerShdw>
                </a:effectLst>
              </a:rPr>
              <a:t>Crutch </a:t>
            </a:r>
            <a:r>
              <a:rPr lang="en-US" dirty="0">
                <a:effectLst>
                  <a:outerShdw blurRad="38100" dist="38100" dir="2700000" algn="tl">
                    <a:srgbClr val="000000">
                      <a:alpha val="43137"/>
                    </a:srgbClr>
                  </a:outerShdw>
                </a:effectLst>
              </a:rPr>
              <a:t>words modify without adding </a:t>
            </a:r>
            <a:r>
              <a:rPr lang="en-US" dirty="0" smtClean="0">
                <a:effectLst>
                  <a:outerShdw blurRad="38100" dist="38100" dir="2700000" algn="tl">
                    <a:srgbClr val="000000">
                      <a:alpha val="43137"/>
                    </a:srgbClr>
                  </a:outerShdw>
                </a:effectLst>
              </a:rPr>
              <a:t>information</a:t>
            </a:r>
            <a:r>
              <a:rPr lang="en-US" dirty="0">
                <a:effectLst>
                  <a:outerShdw blurRad="38100" dist="38100" dir="2700000" algn="tl">
                    <a:srgbClr val="000000">
                      <a:alpha val="43137"/>
                    </a:srgbClr>
                  </a:outerShdw>
                </a:effectLst>
              </a:rPr>
              <a:t>, so they make your writing feel flat and repetitive while making you, the author, appear indecisive </a:t>
            </a:r>
            <a:endParaRPr lang="en-US" dirty="0" smtClean="0">
              <a:effectLst>
                <a:outerShdw blurRad="38100" dist="38100" dir="2700000" algn="tl">
                  <a:srgbClr val="000000">
                    <a:alpha val="43137"/>
                  </a:srgbClr>
                </a:outerShdw>
              </a:effectLst>
            </a:endParaRPr>
          </a:p>
          <a:p>
            <a:pPr marL="0" indent="0" algn="r">
              <a:spcBef>
                <a:spcPts val="0"/>
              </a:spcBef>
              <a:buNone/>
            </a:pPr>
            <a:r>
              <a:rPr lang="en-US" sz="1400" dirty="0">
                <a:effectLst>
                  <a:outerShdw blurRad="38100" dist="38100" dir="2700000" algn="tl">
                    <a:srgbClr val="000000">
                      <a:alpha val="43137"/>
                    </a:srgbClr>
                  </a:outerShdw>
                </a:effectLst>
              </a:rPr>
              <a:t>	</a:t>
            </a:r>
            <a:r>
              <a:rPr lang="en-US" sz="1400"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cpgauger.com</a:t>
            </a:r>
            <a:endParaRPr lang="en-US" sz="28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56" y="1066800"/>
            <a:ext cx="2991749"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525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Crutch Check</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533400" y="1138253"/>
            <a:ext cx="4800600" cy="2819400"/>
          </a:xfrm>
        </p:spPr>
        <p:txBody>
          <a:bodyPr/>
          <a:lstStyle/>
          <a:p>
            <a:pPr>
              <a:spcBef>
                <a:spcPts val="0"/>
              </a:spcBef>
              <a:buNone/>
            </a:pPr>
            <a:r>
              <a:rPr lang="en-US" sz="3200" dirty="0" smtClean="0">
                <a:effectLst>
                  <a:outerShdw blurRad="38100" dist="38100" dir="2700000" algn="tl">
                    <a:srgbClr val="000000">
                      <a:alpha val="43137"/>
                    </a:srgbClr>
                  </a:outerShdw>
                </a:effectLst>
              </a:rPr>
              <a:t>Crutch words are:</a:t>
            </a:r>
          </a:p>
          <a:p>
            <a:pPr>
              <a:spcBef>
                <a:spcPts val="0"/>
              </a:spcBef>
            </a:pPr>
            <a:r>
              <a:rPr lang="en-US" sz="3200" dirty="0" smtClean="0">
                <a:effectLst>
                  <a:outerShdw blurRad="38100" dist="38100" dir="2700000" algn="tl">
                    <a:srgbClr val="000000">
                      <a:alpha val="43137"/>
                    </a:srgbClr>
                  </a:outerShdw>
                </a:effectLst>
              </a:rPr>
              <a:t>Unnecessary</a:t>
            </a:r>
          </a:p>
          <a:p>
            <a:pPr>
              <a:spcBef>
                <a:spcPts val="0"/>
              </a:spcBef>
            </a:pPr>
            <a:r>
              <a:rPr lang="en-US" sz="3200" dirty="0" smtClean="0">
                <a:effectLst>
                  <a:outerShdw blurRad="38100" dist="38100" dir="2700000" algn="tl">
                    <a:srgbClr val="000000">
                      <a:alpha val="43137"/>
                    </a:srgbClr>
                  </a:outerShdw>
                </a:effectLst>
              </a:rPr>
              <a:t>Added out of habit</a:t>
            </a:r>
          </a:p>
          <a:p>
            <a:pPr>
              <a:spcBef>
                <a:spcPts val="0"/>
              </a:spcBef>
            </a:pPr>
            <a:r>
              <a:rPr lang="en-US" sz="3200" dirty="0" smtClean="0">
                <a:effectLst>
                  <a:outerShdw blurRad="38100" dist="38100" dir="2700000" algn="tl">
                    <a:srgbClr val="000000">
                      <a:alpha val="43137"/>
                    </a:srgbClr>
                  </a:outerShdw>
                </a:effectLst>
              </a:rPr>
              <a:t>Writing “Comfort food” </a:t>
            </a:r>
          </a:p>
          <a:p>
            <a:pPr>
              <a:spcBef>
                <a:spcPts val="0"/>
              </a:spcBef>
            </a:pPr>
            <a:r>
              <a:rPr lang="en-US" sz="3200" dirty="0" smtClean="0">
                <a:effectLst>
                  <a:outerShdw blurRad="38100" dist="38100" dir="2700000" algn="tl">
                    <a:srgbClr val="000000">
                      <a:alpha val="43137"/>
                    </a:srgbClr>
                  </a:outerShdw>
                </a:effectLst>
              </a:rPr>
              <a:t>Enemy of concision</a:t>
            </a:r>
          </a:p>
        </p:txBody>
      </p:sp>
      <p:sp>
        <p:nvSpPr>
          <p:cNvPr id="4" name="Content Placeholder 3"/>
          <p:cNvSpPr>
            <a:spLocks noGrp="1"/>
          </p:cNvSpPr>
          <p:nvPr>
            <p:ph sz="half" idx="2"/>
          </p:nvPr>
        </p:nvSpPr>
        <p:spPr>
          <a:xfrm>
            <a:off x="457200" y="4343400"/>
            <a:ext cx="8077200" cy="1600200"/>
          </a:xfrm>
        </p:spPr>
        <p:txBody>
          <a:bodyPr/>
          <a:lstStyle/>
          <a:p>
            <a:pPr marL="0" indent="0">
              <a:spcBef>
                <a:spcPts val="0"/>
              </a:spcBef>
              <a:buNone/>
            </a:pPr>
            <a:r>
              <a:rPr lang="en-US" sz="3000" dirty="0" smtClean="0">
                <a:effectLst>
                  <a:outerShdw blurRad="38100" dist="38100" dir="2700000" algn="tl">
                    <a:srgbClr val="000000">
                      <a:alpha val="43137"/>
                    </a:srgbClr>
                  </a:outerShdw>
                </a:effectLst>
              </a:rPr>
              <a:t>Do you repeatedly use a word that can be removed without significantly changing the meaning?  If so, it </a:t>
            </a:r>
            <a:r>
              <a:rPr lang="en-US" sz="3000" dirty="0">
                <a:effectLst>
                  <a:outerShdw blurRad="38100" dist="38100" dir="2700000" algn="tl">
                    <a:srgbClr val="000000">
                      <a:alpha val="43137"/>
                    </a:srgbClr>
                  </a:outerShdw>
                </a:effectLst>
              </a:rPr>
              <a:t>may be your </a:t>
            </a:r>
            <a:r>
              <a:rPr lang="en-US" sz="3000" dirty="0" smtClean="0">
                <a:effectLst>
                  <a:outerShdw blurRad="38100" dist="38100" dir="2700000" algn="tl">
                    <a:srgbClr val="000000">
                      <a:alpha val="43137"/>
                    </a:srgbClr>
                  </a:outerShdw>
                </a:effectLst>
              </a:rPr>
              <a:t>crutch!</a:t>
            </a:r>
            <a:endParaRPr lang="en-US" sz="3000" dirty="0">
              <a:effectLst>
                <a:outerShdw blurRad="38100" dist="38100" dir="2700000" algn="tl">
                  <a:srgbClr val="000000">
                    <a:alpha val="43137"/>
                  </a:srgbClr>
                </a:outerShdw>
              </a:effectLst>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4992">
            <a:off x="5411966" y="881234"/>
            <a:ext cx="2601389" cy="3083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1000"/>
                                        <p:tgtEl>
                                          <p:spTgt spid="2053"/>
                                        </p:tgtEl>
                                      </p:cBhvr>
                                    </p:animEffect>
                                    <p:anim calcmode="lin" valueType="num">
                                      <p:cBhvr>
                                        <p:cTn id="23" dur="1000" fill="hold"/>
                                        <p:tgtEl>
                                          <p:spTgt spid="2053"/>
                                        </p:tgtEl>
                                        <p:attrNameLst>
                                          <p:attrName>ppt_x</p:attrName>
                                        </p:attrNameLst>
                                      </p:cBhvr>
                                      <p:tavLst>
                                        <p:tav tm="0">
                                          <p:val>
                                            <p:strVal val="#ppt_x"/>
                                          </p:val>
                                        </p:tav>
                                        <p:tav tm="100000">
                                          <p:val>
                                            <p:strVal val="#ppt_x"/>
                                          </p:val>
                                        </p:tav>
                                      </p:tavLst>
                                    </p:anim>
                                    <p:anim calcmode="lin" valueType="num">
                                      <p:cBhvr>
                                        <p:cTn id="24" dur="1000" fill="hold"/>
                                        <p:tgtEl>
                                          <p:spTgt spid="20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Example – Crutch Word</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kern="1200" dirty="0">
                <a:effectLst>
                  <a:outerShdw blurRad="38100" dist="38100" dir="2700000" algn="tl">
                    <a:srgbClr val="000000">
                      <a:alpha val="43137"/>
                    </a:srgbClr>
                  </a:outerShdw>
                </a:effectLst>
              </a:rPr>
              <a:t>These </a:t>
            </a:r>
            <a:r>
              <a:rPr lang="en-US" kern="1200" dirty="0" smtClean="0">
                <a:effectLst>
                  <a:outerShdw blurRad="38100" dist="38100" dir="2700000" algn="tl">
                    <a:srgbClr val="000000">
                      <a:alpha val="43137"/>
                    </a:srgbClr>
                  </a:outerShdw>
                </a:effectLst>
              </a:rPr>
              <a:t>audited jurisdictional distances </a:t>
            </a:r>
            <a:r>
              <a:rPr lang="en-US" kern="1200" dirty="0">
                <a:effectLst>
                  <a:outerShdw blurRad="38100" dist="38100" dir="2700000" algn="tl">
                    <a:srgbClr val="000000">
                      <a:alpha val="43137"/>
                    </a:srgbClr>
                  </a:outerShdw>
                </a:effectLst>
              </a:rPr>
              <a:t>were </a:t>
            </a:r>
            <a:r>
              <a:rPr lang="en-US" u="sng" kern="1200" dirty="0">
                <a:effectLst>
                  <a:outerShdw blurRad="38100" dist="38100" dir="2700000" algn="tl">
                    <a:srgbClr val="000000">
                      <a:alpha val="43137"/>
                    </a:srgbClr>
                  </a:outerShdw>
                </a:effectLst>
              </a:rPr>
              <a:t>then</a:t>
            </a:r>
            <a:r>
              <a:rPr lang="en-US" kern="1200" dirty="0">
                <a:effectLst>
                  <a:outerShdw blurRad="38100" dist="38100" dir="2700000" algn="tl">
                    <a:srgbClr val="000000">
                      <a:alpha val="43137"/>
                    </a:srgbClr>
                  </a:outerShdw>
                </a:effectLst>
              </a:rPr>
              <a:t> transferred to the appropriate section of the jurisdiction </a:t>
            </a:r>
            <a:r>
              <a:rPr lang="en-US" kern="1200" dirty="0" smtClean="0">
                <a:effectLst>
                  <a:outerShdw blurRad="38100" dist="38100" dir="2700000" algn="tl">
                    <a:srgbClr val="000000">
                      <a:alpha val="43137"/>
                    </a:srgbClr>
                  </a:outerShdw>
                </a:effectLst>
              </a:rPr>
              <a:t>distance report.</a:t>
            </a:r>
          </a:p>
          <a:p>
            <a:pPr marL="0" indent="0">
              <a:buNone/>
            </a:pPr>
            <a:endParaRPr lang="en-US" kern="1200" dirty="0">
              <a:effectLst>
                <a:outerShdw blurRad="38100" dist="38100" dir="2700000" algn="tl">
                  <a:srgbClr val="000000">
                    <a:alpha val="43137"/>
                  </a:srgbClr>
                </a:outerShdw>
              </a:effectLst>
            </a:endParaRPr>
          </a:p>
          <a:p>
            <a:pPr marL="0" indent="0">
              <a:buNone/>
            </a:pPr>
            <a:r>
              <a:rPr lang="en-US" kern="1200" dirty="0">
                <a:solidFill>
                  <a:srgbClr val="FF0000"/>
                </a:solidFill>
                <a:effectLst>
                  <a:outerShdw blurRad="38100" dist="38100" dir="2700000" algn="tl">
                    <a:srgbClr val="000000">
                      <a:alpha val="43137"/>
                    </a:srgbClr>
                  </a:outerShdw>
                </a:effectLst>
              </a:rPr>
              <a:t>These audited </a:t>
            </a:r>
            <a:r>
              <a:rPr lang="en-US" kern="1200" dirty="0" smtClean="0">
                <a:solidFill>
                  <a:srgbClr val="FF0000"/>
                </a:solidFill>
                <a:effectLst>
                  <a:outerShdw blurRad="38100" dist="38100" dir="2700000" algn="tl">
                    <a:srgbClr val="000000">
                      <a:alpha val="43137"/>
                    </a:srgbClr>
                  </a:outerShdw>
                </a:effectLst>
              </a:rPr>
              <a:t>jurisdictional </a:t>
            </a:r>
            <a:r>
              <a:rPr lang="en-US" kern="1200" dirty="0">
                <a:solidFill>
                  <a:srgbClr val="FF0000"/>
                </a:solidFill>
                <a:effectLst>
                  <a:outerShdw blurRad="38100" dist="38100" dir="2700000" algn="tl">
                    <a:srgbClr val="000000">
                      <a:alpha val="43137"/>
                    </a:srgbClr>
                  </a:outerShdw>
                </a:effectLst>
              </a:rPr>
              <a:t>distances were </a:t>
            </a:r>
            <a:r>
              <a:rPr lang="en-US" kern="1200" dirty="0" smtClean="0">
                <a:solidFill>
                  <a:srgbClr val="FF0000"/>
                </a:solidFill>
                <a:effectLst>
                  <a:outerShdw blurRad="38100" dist="38100" dir="2700000" algn="tl">
                    <a:srgbClr val="000000">
                      <a:alpha val="43137"/>
                    </a:srgbClr>
                  </a:outerShdw>
                </a:effectLst>
              </a:rPr>
              <a:t>transferred </a:t>
            </a:r>
            <a:r>
              <a:rPr lang="en-US" kern="1200" dirty="0">
                <a:solidFill>
                  <a:srgbClr val="FF0000"/>
                </a:solidFill>
                <a:effectLst>
                  <a:outerShdw blurRad="38100" dist="38100" dir="2700000" algn="tl">
                    <a:srgbClr val="000000">
                      <a:alpha val="43137"/>
                    </a:srgbClr>
                  </a:outerShdw>
                </a:effectLst>
              </a:rPr>
              <a:t>to the appropriate section of the jurisdiction </a:t>
            </a:r>
            <a:r>
              <a:rPr lang="en-US" kern="1200" dirty="0" smtClean="0">
                <a:solidFill>
                  <a:srgbClr val="FF0000"/>
                </a:solidFill>
                <a:effectLst>
                  <a:outerShdw blurRad="38100" dist="38100" dir="2700000" algn="tl">
                    <a:srgbClr val="000000">
                      <a:alpha val="43137"/>
                    </a:srgbClr>
                  </a:outerShdw>
                </a:effectLst>
              </a:rPr>
              <a:t>distance </a:t>
            </a:r>
            <a:r>
              <a:rPr lang="en-US" kern="1200" dirty="0">
                <a:solidFill>
                  <a:srgbClr val="FF0000"/>
                </a:solidFill>
                <a:effectLst>
                  <a:outerShdw blurRad="38100" dist="38100" dir="2700000" algn="tl">
                    <a:srgbClr val="000000">
                      <a:alpha val="43137"/>
                    </a:srgbClr>
                  </a:outerShdw>
                </a:effectLst>
              </a:rPr>
              <a:t>report.</a:t>
            </a:r>
          </a:p>
          <a:p>
            <a:pPr marL="0" indent="0">
              <a:buNone/>
            </a:pPr>
            <a:endParaRPr lang="en-US" kern="1200" dirty="0" smtClean="0">
              <a:effectLst>
                <a:outerShdw blurRad="38100" dist="38100" dir="2700000" algn="tl">
                  <a:srgbClr val="000000">
                    <a:alpha val="43137"/>
                  </a:srgbClr>
                </a:outerShdw>
              </a:effectLst>
            </a:endParaRPr>
          </a:p>
          <a:p>
            <a:pPr marL="0" indent="0">
              <a:buNone/>
            </a:pPr>
            <a:endParaRPr lang="en-US" kern="1200"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67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smtClean="0">
                <a:effectLst>
                  <a:outerShdw blurRad="38100" dist="38100" dir="2700000" algn="tl">
                    <a:srgbClr val="000000">
                      <a:alpha val="43137"/>
                    </a:srgbClr>
                  </a:outerShdw>
                </a:effectLst>
              </a:rPr>
              <a:t>Word Coun</a:t>
            </a:r>
            <a:r>
              <a:rPr lang="en-US" dirty="0" smtClean="0"/>
              <a:t>t</a:t>
            </a:r>
            <a:endParaRPr lang="en-US" dirty="0"/>
          </a:p>
        </p:txBody>
      </p:sp>
      <p:sp>
        <p:nvSpPr>
          <p:cNvPr id="3" name="Content Placeholder 2"/>
          <p:cNvSpPr>
            <a:spLocks noGrp="1"/>
          </p:cNvSpPr>
          <p:nvPr>
            <p:ph idx="1"/>
          </p:nvPr>
        </p:nvSpPr>
        <p:spPr>
          <a:xfrm>
            <a:off x="3810000" y="1295400"/>
            <a:ext cx="5029200" cy="4571999"/>
          </a:xfrm>
        </p:spPr>
        <p:txBody>
          <a:bodyPr/>
          <a:lstStyle/>
          <a:p>
            <a:r>
              <a:rPr lang="en-US" sz="3600" dirty="0" smtClean="0">
                <a:effectLst>
                  <a:outerShdw blurRad="38100" dist="38100" dir="2700000" algn="tl">
                    <a:srgbClr val="000000">
                      <a:alpha val="43137"/>
                    </a:srgbClr>
                  </a:outerShdw>
                </a:effectLst>
              </a:rPr>
              <a:t>Read it aloud</a:t>
            </a:r>
          </a:p>
          <a:p>
            <a:r>
              <a:rPr lang="en-US" sz="3600" dirty="0" smtClean="0">
                <a:effectLst>
                  <a:outerShdw blurRad="38100" dist="38100" dir="2700000" algn="tl">
                    <a:srgbClr val="000000">
                      <a:alpha val="43137"/>
                    </a:srgbClr>
                  </a:outerShdw>
                </a:effectLst>
              </a:rPr>
              <a:t>Are you droning on?</a:t>
            </a:r>
          </a:p>
          <a:p>
            <a:r>
              <a:rPr lang="en-US" sz="3600" dirty="0" smtClean="0">
                <a:effectLst>
                  <a:outerShdw blurRad="38100" dist="38100" dir="2700000" algn="tl">
                    <a:srgbClr val="000000">
                      <a:alpha val="43137"/>
                    </a:srgbClr>
                  </a:outerShdw>
                </a:effectLst>
              </a:rPr>
              <a:t>Can you</a:t>
            </a:r>
          </a:p>
          <a:p>
            <a:pPr lvl="1"/>
            <a:r>
              <a:rPr lang="en-US" sz="3600" dirty="0" smtClean="0">
                <a:effectLst>
                  <a:outerShdw blurRad="38100" dist="38100" dir="2700000" algn="tl">
                    <a:srgbClr val="000000">
                      <a:alpha val="43137"/>
                    </a:srgbClr>
                  </a:outerShdw>
                </a:effectLst>
              </a:rPr>
              <a:t> remove words?</a:t>
            </a:r>
          </a:p>
          <a:p>
            <a:pPr lvl="1"/>
            <a:r>
              <a:rPr lang="en-US" sz="3600" dirty="0" smtClean="0">
                <a:effectLst>
                  <a:outerShdw blurRad="38100" dist="38100" dir="2700000" algn="tl">
                    <a:srgbClr val="000000">
                      <a:alpha val="43137"/>
                    </a:srgbClr>
                  </a:outerShdw>
                </a:effectLst>
              </a:rPr>
              <a:t> use shorter words?</a:t>
            </a:r>
          </a:p>
          <a:p>
            <a:pPr lvl="1"/>
            <a:r>
              <a:rPr lang="en-US" sz="3600" dirty="0" smtClean="0">
                <a:effectLst>
                  <a:outerShdw blurRad="38100" dist="38100" dir="2700000" algn="tl">
                    <a:srgbClr val="000000">
                      <a:alpha val="43137"/>
                    </a:srgbClr>
                  </a:outerShdw>
                </a:effectLst>
              </a:rPr>
              <a:t> reword to simplify?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23128">
            <a:off x="610950" y="1389384"/>
            <a:ext cx="3148223" cy="402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Example – Concision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1066800"/>
            <a:ext cx="7772400" cy="4876800"/>
          </a:xfrm>
        </p:spPr>
        <p:txBody>
          <a:bodyPr/>
          <a:lstStyle/>
          <a:p>
            <a:pPr marL="0" indent="0">
              <a:buNone/>
            </a:pPr>
            <a:endParaRPr lang="en-US" sz="1400" kern="1200" dirty="0" smtClean="0">
              <a:effectLst>
                <a:outerShdw blurRad="38100" dist="38100" dir="2700000" algn="tl">
                  <a:srgbClr val="000000">
                    <a:alpha val="43137"/>
                  </a:srgbClr>
                </a:outerShdw>
              </a:effectLst>
            </a:endParaRPr>
          </a:p>
          <a:p>
            <a:pPr marL="0" indent="0">
              <a:buNone/>
            </a:pPr>
            <a:r>
              <a:rPr lang="en-US" sz="3200" kern="1200" dirty="0" smtClean="0">
                <a:effectLst>
                  <a:outerShdw blurRad="38100" dist="38100" dir="2700000" algn="tl">
                    <a:srgbClr val="000000">
                      <a:alpha val="43137"/>
                    </a:srgbClr>
                  </a:outerShdw>
                </a:effectLst>
              </a:rPr>
              <a:t>There are five vehicles that traveled.</a:t>
            </a:r>
          </a:p>
          <a:p>
            <a:pPr marL="0" indent="0">
              <a:buNone/>
            </a:pPr>
            <a:endParaRPr lang="en-US" sz="1000" kern="1200" dirty="0">
              <a:effectLst>
                <a:outerShdw blurRad="38100" dist="38100" dir="2700000" algn="tl">
                  <a:srgbClr val="000000">
                    <a:alpha val="43137"/>
                  </a:srgbClr>
                </a:outerShdw>
              </a:effectLst>
            </a:endParaRPr>
          </a:p>
          <a:p>
            <a:pPr marL="0" indent="0">
              <a:buNone/>
            </a:pPr>
            <a:r>
              <a:rPr lang="en-US" sz="3200" kern="1200" dirty="0" smtClean="0">
                <a:solidFill>
                  <a:srgbClr val="FF0000"/>
                </a:solidFill>
                <a:effectLst>
                  <a:outerShdw blurRad="38100" dist="38100" dir="2700000" algn="tl">
                    <a:srgbClr val="000000">
                      <a:alpha val="43137"/>
                    </a:srgbClr>
                  </a:outerShdw>
                </a:effectLst>
              </a:rPr>
              <a:t>Five vehicles traveled.</a:t>
            </a:r>
          </a:p>
          <a:p>
            <a:pPr marL="0" indent="0">
              <a:buNone/>
            </a:pPr>
            <a:endParaRPr lang="en-US" kern="1200" dirty="0" smtClean="0">
              <a:solidFill>
                <a:srgbClr val="FF0000"/>
              </a:solidFill>
              <a:effectLst>
                <a:outerShdw blurRad="38100" dist="38100" dir="2700000" algn="tl">
                  <a:srgbClr val="000000">
                    <a:alpha val="43137"/>
                  </a:srgbClr>
                </a:outerShdw>
              </a:effectLst>
            </a:endParaRPr>
          </a:p>
          <a:p>
            <a:pPr marL="0" indent="0">
              <a:buNone/>
            </a:pPr>
            <a:endParaRPr lang="en-US" kern="1200" dirty="0">
              <a:solidFill>
                <a:srgbClr val="FF0000"/>
              </a:solidFill>
              <a:effectLst>
                <a:outerShdw blurRad="38100" dist="38100" dir="2700000" algn="tl">
                  <a:srgbClr val="000000">
                    <a:alpha val="43137"/>
                  </a:srgbClr>
                </a:outerShdw>
              </a:effectLst>
            </a:endParaRPr>
          </a:p>
          <a:p>
            <a:pPr marL="0" indent="0">
              <a:buNone/>
            </a:pPr>
            <a:r>
              <a:rPr lang="en-US" sz="3200" dirty="0">
                <a:effectLst>
                  <a:outerShdw blurRad="38100" dist="38100" dir="2700000" algn="tl">
                    <a:srgbClr val="000000">
                      <a:alpha val="43137"/>
                    </a:srgbClr>
                  </a:outerShdw>
                </a:effectLst>
              </a:rPr>
              <a:t>On the occasion of…</a:t>
            </a:r>
          </a:p>
          <a:p>
            <a:pPr marL="0" indent="0">
              <a:buNone/>
            </a:pPr>
            <a:r>
              <a:rPr lang="en-US" sz="3200" dirty="0">
                <a:effectLst>
                  <a:outerShdw blurRad="38100" dist="38100" dir="2700000" algn="tl">
                    <a:srgbClr val="000000">
                      <a:alpha val="43137"/>
                    </a:srgbClr>
                  </a:outerShdw>
                </a:effectLst>
              </a:rPr>
              <a:t>In a situation in which…</a:t>
            </a:r>
            <a:endParaRPr lang="en-US" sz="3200" kern="1200" dirty="0" smtClean="0">
              <a:effectLst>
                <a:outerShdw blurRad="38100" dist="38100" dir="2700000" algn="tl">
                  <a:srgbClr val="000000">
                    <a:alpha val="43137"/>
                  </a:srgbClr>
                </a:outerShdw>
              </a:effectLst>
            </a:endParaRPr>
          </a:p>
          <a:p>
            <a:pPr marL="0" indent="0">
              <a:buNone/>
            </a:pPr>
            <a:r>
              <a:rPr lang="en-US" sz="3200" dirty="0">
                <a:effectLst>
                  <a:outerShdw blurRad="38100" dist="38100" dir="2700000" algn="tl">
                    <a:srgbClr val="000000">
                      <a:alpha val="43137"/>
                    </a:srgbClr>
                  </a:outerShdw>
                </a:effectLst>
              </a:rPr>
              <a:t>Under circumstances in which…</a:t>
            </a:r>
          </a:p>
          <a:p>
            <a:pPr marL="0" indent="0">
              <a:buNone/>
            </a:pPr>
            <a:endParaRPr lang="en-US" kern="1200" dirty="0">
              <a:effectLst>
                <a:outerShdw blurRad="38100" dist="38100" dir="2700000" algn="tl">
                  <a:srgbClr val="000000">
                    <a:alpha val="43137"/>
                  </a:srgbClr>
                </a:outerShdw>
              </a:effectLst>
            </a:endParaRPr>
          </a:p>
          <a:p>
            <a:pPr marL="0" indent="0">
              <a:buNone/>
            </a:pPr>
            <a:endParaRPr lang="en-US" kern="1200"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6096000" y="3505200"/>
            <a:ext cx="2438400" cy="2209800"/>
          </a:xfrm>
        </p:spPr>
        <p:txBody>
          <a:bodyPr numCol="1" spcCol="0"/>
          <a:lstStyle/>
          <a:p>
            <a:pPr marL="0" indent="0">
              <a:buNone/>
            </a:pPr>
            <a:endParaRPr lang="en-US" sz="1400" dirty="0" smtClean="0">
              <a:solidFill>
                <a:srgbClr val="FF0000"/>
              </a:solidFill>
              <a:effectLst>
                <a:outerShdw blurRad="38100" dist="38100" dir="2700000" algn="tl">
                  <a:srgbClr val="000000">
                    <a:alpha val="43137"/>
                  </a:srgbClr>
                </a:outerShdw>
              </a:effectLst>
            </a:endParaRPr>
          </a:p>
          <a:p>
            <a:pPr marL="0" indent="0">
              <a:buNone/>
            </a:pPr>
            <a:r>
              <a:rPr lang="en-US" sz="6000" dirty="0" smtClean="0">
                <a:solidFill>
                  <a:srgbClr val="FF0000"/>
                </a:solidFill>
                <a:effectLst>
                  <a:outerShdw blurRad="38100" dist="38100" dir="2700000" algn="tl">
                    <a:srgbClr val="000000">
                      <a:alpha val="43137"/>
                    </a:srgbClr>
                  </a:outerShdw>
                </a:effectLst>
              </a:rPr>
              <a:t>When</a:t>
            </a:r>
            <a:endParaRPr lang="en-US" sz="6000" dirty="0" smtClean="0">
              <a:effectLst>
                <a:outerShdw blurRad="38100" dist="38100" dir="2700000" algn="tl">
                  <a:srgbClr val="000000">
                    <a:alpha val="43137"/>
                  </a:srgbClr>
                </a:outerShdw>
              </a:effectLst>
            </a:endParaRPr>
          </a:p>
          <a:p>
            <a:pPr marL="0" indent="0">
              <a:buNone/>
            </a:pPr>
            <a:r>
              <a:rPr lang="en-US" sz="3200" dirty="0" smtClean="0"/>
              <a:t>		</a:t>
            </a:r>
            <a:endParaRPr lang="en-US" sz="3200" dirty="0"/>
          </a:p>
        </p:txBody>
      </p:sp>
    </p:spTree>
    <p:extLst>
      <p:ext uri="{BB962C8B-B14F-4D97-AF65-F5344CB8AC3E}">
        <p14:creationId xmlns:p14="http://schemas.microsoft.com/office/powerpoint/2010/main" val="3849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circle(in)">
                                      <p:cBhvr>
                                        <p:cTn id="2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FTA IRP Power Point Template 2 - SELECTED">
  <a:themeElements>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MVA_IRP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AAMVA_I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MVA_IR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MVA_IR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MVA_IR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MVA_IR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MVA_IR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MVA_IR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MVA_IR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MVA_IR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MVA_IR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MVA_IR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MVA_IR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IFTA IRP Power Point Template 2 - SELECTED</Template>
  <TotalTime>2748</TotalTime>
  <Words>1580</Words>
  <Application>Microsoft Office PowerPoint</Application>
  <PresentationFormat>On-screen Show (4:3)</PresentationFormat>
  <Paragraphs>284</Paragraphs>
  <Slides>44</Slides>
  <Notes>39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IFTA IRP Power Point Template 2 - SELECTED</vt:lpstr>
      <vt:lpstr>REPORT WRITING</vt:lpstr>
      <vt:lpstr>Why?</vt:lpstr>
      <vt:lpstr>REPORT WRITING</vt:lpstr>
      <vt:lpstr>Technical Writing</vt:lpstr>
      <vt:lpstr>Crutch Words</vt:lpstr>
      <vt:lpstr>Crutch Check</vt:lpstr>
      <vt:lpstr>Example – Crutch Word</vt:lpstr>
      <vt:lpstr>Word Count</vt:lpstr>
      <vt:lpstr>Example – Concision</vt:lpstr>
      <vt:lpstr>Example – Concision</vt:lpstr>
      <vt:lpstr>Audience</vt:lpstr>
      <vt:lpstr>Standard Language</vt:lpstr>
      <vt:lpstr>Non-Standard Language</vt:lpstr>
      <vt:lpstr>Avoid Repetition</vt:lpstr>
      <vt:lpstr>Use White Space</vt:lpstr>
      <vt:lpstr>Would you rather read this…</vt:lpstr>
      <vt:lpstr>Or this?</vt:lpstr>
      <vt:lpstr>Would you rather read this…</vt:lpstr>
      <vt:lpstr>Cont’d…</vt:lpstr>
      <vt:lpstr>Or this?</vt:lpstr>
      <vt:lpstr>Would you rather read this…</vt:lpstr>
      <vt:lpstr>Or this?</vt:lpstr>
      <vt:lpstr>Would you rather read this…</vt:lpstr>
      <vt:lpstr>Cont’d…</vt:lpstr>
      <vt:lpstr>Or this?</vt:lpstr>
      <vt:lpstr>Cont’d…</vt:lpstr>
      <vt:lpstr>Would you rather read this…</vt:lpstr>
      <vt:lpstr>Cont’d…</vt:lpstr>
      <vt:lpstr>Cont’d…</vt:lpstr>
      <vt:lpstr>Or this?</vt:lpstr>
      <vt:lpstr>Cont’d…</vt:lpstr>
      <vt:lpstr>Cont’d…</vt:lpstr>
      <vt:lpstr>Open Discussion</vt:lpstr>
      <vt:lpstr>PowerPoint Presentation</vt:lpstr>
      <vt:lpstr>Open Discussion</vt:lpstr>
      <vt:lpstr>Open Discussion</vt:lpstr>
      <vt:lpstr>Open Discussion</vt:lpstr>
      <vt:lpstr>Open Discussion</vt:lpstr>
      <vt:lpstr>Open Discussion</vt:lpstr>
      <vt:lpstr>Open Discussion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Rizzo Trapp</dc:creator>
  <cp:lastModifiedBy>Tammy Trinker</cp:lastModifiedBy>
  <cp:revision>125</cp:revision>
  <dcterms:created xsi:type="dcterms:W3CDTF">2013-12-31T16:19:10Z</dcterms:created>
  <dcterms:modified xsi:type="dcterms:W3CDTF">2014-02-18T14:25:04Z</dcterms:modified>
</cp:coreProperties>
</file>